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Economica" panose="020B0604020202020204"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Playfair Display" panose="00000500000000000000" pitchFamily="2"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AEFA58-E5F6-46A8-B94C-8AECD387ACBE}">
  <a:tblStyle styleId="{4DAEFA58-E5F6-46A8-B94C-8AECD387AC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Chen" userId="402aadac4f3e7383" providerId="LiveId" clId="{2D96E857-F721-4592-B500-AC6A995084B2}"/>
    <pc:docChg chg="modSld">
      <pc:chgData name="William Chen" userId="402aadac4f3e7383" providerId="LiveId" clId="{2D96E857-F721-4592-B500-AC6A995084B2}" dt="2021-11-27T21:16:14.476" v="20"/>
      <pc:docMkLst>
        <pc:docMk/>
      </pc:docMkLst>
      <pc:sldChg chg="modTransition">
        <pc:chgData name="William Chen" userId="402aadac4f3e7383" providerId="LiveId" clId="{2D96E857-F721-4592-B500-AC6A995084B2}" dt="2021-11-27T21:15:37.487" v="0"/>
        <pc:sldMkLst>
          <pc:docMk/>
          <pc:sldMk cId="0" sldId="257"/>
        </pc:sldMkLst>
      </pc:sldChg>
      <pc:sldChg chg="modTransition">
        <pc:chgData name="William Chen" userId="402aadac4f3e7383" providerId="LiveId" clId="{2D96E857-F721-4592-B500-AC6A995084B2}" dt="2021-11-27T21:15:39.224" v="1"/>
        <pc:sldMkLst>
          <pc:docMk/>
          <pc:sldMk cId="0" sldId="258"/>
        </pc:sldMkLst>
      </pc:sldChg>
      <pc:sldChg chg="modTransition">
        <pc:chgData name="William Chen" userId="402aadac4f3e7383" providerId="LiveId" clId="{2D96E857-F721-4592-B500-AC6A995084B2}" dt="2021-11-27T21:15:43.573" v="3"/>
        <pc:sldMkLst>
          <pc:docMk/>
          <pc:sldMk cId="0" sldId="259"/>
        </pc:sldMkLst>
      </pc:sldChg>
      <pc:sldChg chg="modTransition">
        <pc:chgData name="William Chen" userId="402aadac4f3e7383" providerId="LiveId" clId="{2D96E857-F721-4592-B500-AC6A995084B2}" dt="2021-11-27T21:15:48.694" v="6"/>
        <pc:sldMkLst>
          <pc:docMk/>
          <pc:sldMk cId="0" sldId="260"/>
        </pc:sldMkLst>
      </pc:sldChg>
      <pc:sldChg chg="modTransition">
        <pc:chgData name="William Chen" userId="402aadac4f3e7383" providerId="LiveId" clId="{2D96E857-F721-4592-B500-AC6A995084B2}" dt="2021-11-27T21:15:52.749" v="8"/>
        <pc:sldMkLst>
          <pc:docMk/>
          <pc:sldMk cId="0" sldId="261"/>
        </pc:sldMkLst>
      </pc:sldChg>
      <pc:sldChg chg="modTransition">
        <pc:chgData name="William Chen" userId="402aadac4f3e7383" providerId="LiveId" clId="{2D96E857-F721-4592-B500-AC6A995084B2}" dt="2021-11-27T21:15:54.867" v="9"/>
        <pc:sldMkLst>
          <pc:docMk/>
          <pc:sldMk cId="0" sldId="262"/>
        </pc:sldMkLst>
      </pc:sldChg>
      <pc:sldChg chg="modTransition">
        <pc:chgData name="William Chen" userId="402aadac4f3e7383" providerId="LiveId" clId="{2D96E857-F721-4592-B500-AC6A995084B2}" dt="2021-11-27T21:16:02.236" v="13"/>
        <pc:sldMkLst>
          <pc:docMk/>
          <pc:sldMk cId="0" sldId="263"/>
        </pc:sldMkLst>
      </pc:sldChg>
      <pc:sldChg chg="modTransition">
        <pc:chgData name="William Chen" userId="402aadac4f3e7383" providerId="LiveId" clId="{2D96E857-F721-4592-B500-AC6A995084B2}" dt="2021-11-27T21:16:05.039" v="14"/>
        <pc:sldMkLst>
          <pc:docMk/>
          <pc:sldMk cId="0" sldId="264"/>
        </pc:sldMkLst>
      </pc:sldChg>
      <pc:sldChg chg="modTransition">
        <pc:chgData name="William Chen" userId="402aadac4f3e7383" providerId="LiveId" clId="{2D96E857-F721-4592-B500-AC6A995084B2}" dt="2021-11-27T21:16:06.532" v="15"/>
        <pc:sldMkLst>
          <pc:docMk/>
          <pc:sldMk cId="0" sldId="265"/>
        </pc:sldMkLst>
      </pc:sldChg>
      <pc:sldChg chg="modTransition">
        <pc:chgData name="William Chen" userId="402aadac4f3e7383" providerId="LiveId" clId="{2D96E857-F721-4592-B500-AC6A995084B2}" dt="2021-11-27T21:16:10.614" v="18"/>
        <pc:sldMkLst>
          <pc:docMk/>
          <pc:sldMk cId="0" sldId="266"/>
        </pc:sldMkLst>
      </pc:sldChg>
      <pc:sldChg chg="modTransition">
        <pc:chgData name="William Chen" userId="402aadac4f3e7383" providerId="LiveId" clId="{2D96E857-F721-4592-B500-AC6A995084B2}" dt="2021-11-27T21:16:12.257" v="19"/>
        <pc:sldMkLst>
          <pc:docMk/>
          <pc:sldMk cId="0" sldId="267"/>
        </pc:sldMkLst>
      </pc:sldChg>
      <pc:sldChg chg="modTransition">
        <pc:chgData name="William Chen" userId="402aadac4f3e7383" providerId="LiveId" clId="{2D96E857-F721-4592-B500-AC6A995084B2}" dt="2021-11-27T21:16:14.476" v="20"/>
        <pc:sldMkLst>
          <pc:docMk/>
          <pc:sldMk cId="0"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14310c3d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14310c3d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group chose Peaks Coffee because we were interested in the food industry, and Peaks Coffee piqued our interest.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14310c3d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14310c3d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were several risks that Kelsey mentioned during our interview with her. We created this chart ourselves. There was no prioritization of one risk over the other, so there is no particular order in the chart. Some of these risks are machinery, supply chain/environmental changes, food waste, and employees. They recently had a machine malfunction, and luckily, they were friends with another roastery in Rochester, which let Peaks fulfill orders there. They import the coffee beans from other countries, and there’s no way to check the beans before having them sent to them, so if the beans are bad, so is the coffee. During the beginning stages of developing Peaks, they made an excessive amount of food that they threw out every day (but they learned and now make less food to minimize food waste). The owners of Peaks are wary of the lack of employees and the potentially harmful actions of those employees.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14310c3de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14310c3de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Cyber risks weren’t mentioned during the interview, but we thought it was one of their risks. The owners said they started taking more online orders when COVID happened, which means customers input their names, phone numbers, and credit card information when checking out. If this information gets out, then it could be one of their most severe risks. Most customers are students, but when students go home for break, that becomes a risk. As mentioned earlier, Peaks Coffee has a strong community base, and they come back when the students leave. Another risk is bad (behaving customers). These are customers that cause some sort of problem, such as threatening employees or throwing a tantrum. Another risk is competing coffee shops because there are several shops in the surrounding area.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14310c3de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14310c3de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Peaks Coffee seems to be doing fine, we recommend they create an ERM plan for employees. The employees are just instructed to call the owners if something goes wrong, but they can resolve some problems themselves if they have an ERM plan. We also recommend them to expand asap. Peaks Coffee has been looking at opening a new location anyways and opening a new location for Peaks means reduced competition for them. Many stores closed due to COVID, which means many spaces are open to renting. We also recommend doing some technology automation. Kelsey mentioned that the cost of employees is too high, so if they create a store where they can automate all the processes, it will lower the cost in the long run. Additionally, since Peaks already has a strong customer base, creating a loyalty program can retain that customer base.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f8eb74e9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f8eb74e9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of the lessons we learned is that only training employees without risk management can only help so much. Peaks Coffee has been in business for over six years, and they’ve managed all of their risks fine so far. Despite this, they could encounter a problem in the future and not know how to resolve it (which is what the business continuity plan can help with).. Another lesson learned is to take opportunities when we can. The owners of Peaks Coffee were approached by someone to co-own the space in 505 (where they’re currently located), and they said yes, and since then, they’ve grown their business even more. Something that surprised us was that coffee shops were in demand. This was surprising because there are tons of coffee shops across the country (even if it’s a Starbucks or Dunkin’). We also learned that students are the main customers. This was also a surprise (even though they’re located in student housing) because Peaks is slightly further away from campus and where students typically go. Local coffee shops are also likely friends with each other (even though they are competition). There are also low-profit margins, which is slightly surprising, but it may be worth it for some.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977757f0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977757f0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Font typeface="Lato"/>
              <a:buChar char="-"/>
            </a:pPr>
            <a:r>
              <a:rPr lang="en" sz="900">
                <a:latin typeface="Lato"/>
                <a:ea typeface="Lato"/>
                <a:cs typeface="Lato"/>
                <a:sym typeface="Lato"/>
              </a:rPr>
              <a:t>Should be in APA format</a:t>
            </a:r>
            <a:endParaRPr sz="900">
              <a:latin typeface="Lato"/>
              <a:ea typeface="Lato"/>
              <a:cs typeface="Lato"/>
              <a:sym typeface="Lato"/>
            </a:endParaRPr>
          </a:p>
          <a:p>
            <a:pPr marL="457200" lvl="0" indent="-285750" algn="l" rtl="0">
              <a:spcBef>
                <a:spcPts val="0"/>
              </a:spcBef>
              <a:spcAft>
                <a:spcPts val="0"/>
              </a:spcAft>
              <a:buSzPts val="900"/>
              <a:buFont typeface="Lato"/>
              <a:buChar char="-"/>
            </a:pPr>
            <a:r>
              <a:rPr lang="en" sz="900">
                <a:latin typeface="Lato"/>
                <a:ea typeface="Lato"/>
                <a:cs typeface="Lato"/>
                <a:sym typeface="Lato"/>
              </a:rPr>
              <a:t>Need to reference which source we used in other slides</a:t>
            </a:r>
            <a:endParaRPr sz="900">
              <a:latin typeface="Lato"/>
              <a:ea typeface="Lato"/>
              <a:cs typeface="Lato"/>
              <a:sym typeface="Lato"/>
            </a:endParaRPr>
          </a:p>
          <a:p>
            <a:pPr marL="457200" lvl="0" indent="-285750" algn="l" rtl="0">
              <a:spcBef>
                <a:spcPts val="0"/>
              </a:spcBef>
              <a:spcAft>
                <a:spcPts val="0"/>
              </a:spcAft>
              <a:buSzPts val="900"/>
              <a:buFont typeface="Lato"/>
              <a:buChar char="-"/>
            </a:pPr>
            <a:r>
              <a:rPr lang="en" sz="900">
                <a:latin typeface="Lato"/>
                <a:ea typeface="Lato"/>
                <a:cs typeface="Lato"/>
                <a:sym typeface="Lato"/>
              </a:rPr>
              <a:t>Use more ERM Vocabulary</a:t>
            </a:r>
            <a:endParaRPr sz="900">
              <a:latin typeface="Lato"/>
              <a:ea typeface="Lato"/>
              <a:cs typeface="Lato"/>
              <a:sym typeface="Lato"/>
            </a:endParaRPr>
          </a:p>
          <a:p>
            <a:pPr marL="457200" lvl="0" indent="-285750" algn="l" rtl="0">
              <a:spcBef>
                <a:spcPts val="0"/>
              </a:spcBef>
              <a:spcAft>
                <a:spcPts val="0"/>
              </a:spcAft>
              <a:buSzPts val="900"/>
              <a:buFont typeface="Lato"/>
              <a:buChar char="-"/>
            </a:pPr>
            <a:r>
              <a:rPr lang="en" sz="900">
                <a:latin typeface="Lato"/>
                <a:ea typeface="Lato"/>
                <a:cs typeface="Lato"/>
                <a:sym typeface="Lato"/>
              </a:rPr>
              <a:t>Include graphics and charts to talk about results</a:t>
            </a:r>
            <a:endParaRPr sz="900">
              <a:latin typeface="Lato"/>
              <a:ea typeface="Lato"/>
              <a:cs typeface="Lato"/>
              <a:sym typeface="Lato"/>
            </a:endParaRPr>
          </a:p>
          <a:p>
            <a:pPr marL="914400" lvl="1" indent="-285750" algn="l" rtl="0">
              <a:spcBef>
                <a:spcPts val="0"/>
              </a:spcBef>
              <a:spcAft>
                <a:spcPts val="0"/>
              </a:spcAft>
              <a:buSzPts val="900"/>
              <a:buFont typeface="Lato"/>
              <a:buChar char="-"/>
            </a:pPr>
            <a:r>
              <a:rPr lang="en" sz="900">
                <a:latin typeface="Lato"/>
                <a:ea typeface="Lato"/>
                <a:cs typeface="Lato"/>
                <a:sym typeface="Lato"/>
              </a:rPr>
              <a:t>Maybe to compare peaks to other companies</a:t>
            </a:r>
            <a:endParaRPr sz="900">
              <a:latin typeface="Lato"/>
              <a:ea typeface="Lato"/>
              <a:cs typeface="Lato"/>
              <a:sym typeface="Lato"/>
            </a:endParaRPr>
          </a:p>
          <a:p>
            <a:pPr marL="914400" lvl="1" indent="-285750" algn="l" rtl="0">
              <a:spcBef>
                <a:spcPts val="0"/>
              </a:spcBef>
              <a:spcAft>
                <a:spcPts val="0"/>
              </a:spcAft>
              <a:buSzPts val="900"/>
              <a:buFont typeface="Lato"/>
              <a:buChar char="-"/>
            </a:pPr>
            <a:r>
              <a:rPr lang="en" sz="900">
                <a:latin typeface="Lato"/>
                <a:ea typeface="Lato"/>
                <a:cs typeface="Lato"/>
                <a:sym typeface="Lato"/>
              </a:rPr>
              <a:t>Or to show stats of coffee shops</a:t>
            </a:r>
            <a:endParaRPr sz="900">
              <a:latin typeface="Lato"/>
              <a:ea typeface="Lato"/>
              <a:cs typeface="Lato"/>
              <a:sym typeface="Lato"/>
            </a:endParaRPr>
          </a:p>
          <a:p>
            <a:pPr marL="914400" lvl="1" indent="-285750" algn="l" rtl="0">
              <a:spcBef>
                <a:spcPts val="0"/>
              </a:spcBef>
              <a:spcAft>
                <a:spcPts val="0"/>
              </a:spcAft>
              <a:buSzPts val="900"/>
              <a:buFont typeface="Lato"/>
              <a:buChar char="-"/>
            </a:pPr>
            <a:r>
              <a:rPr lang="en" sz="900">
                <a:latin typeface="Lato"/>
                <a:ea typeface="Lato"/>
                <a:cs typeface="Lato"/>
                <a:sym typeface="Lato"/>
              </a:rPr>
              <a:t>Or to show observations</a:t>
            </a:r>
            <a:endParaRPr sz="900">
              <a:latin typeface="Lato"/>
              <a:ea typeface="Lato"/>
              <a:cs typeface="Lato"/>
              <a:sym typeface="Lato"/>
            </a:endParaRPr>
          </a:p>
          <a:p>
            <a:pPr marL="457200" lvl="0" indent="-285750" algn="l" rtl="0">
              <a:spcBef>
                <a:spcPts val="0"/>
              </a:spcBef>
              <a:spcAft>
                <a:spcPts val="0"/>
              </a:spcAft>
              <a:buSzPts val="900"/>
              <a:buFont typeface="Lato"/>
              <a:buChar char="-"/>
            </a:pPr>
            <a:r>
              <a:rPr lang="en" sz="900">
                <a:latin typeface="Lato"/>
                <a:ea typeface="Lato"/>
                <a:cs typeface="Lato"/>
                <a:sym typeface="Lato"/>
              </a:rPr>
              <a:t>Mention prior risk experiences of peaks</a:t>
            </a:r>
            <a:endParaRPr sz="900">
              <a:latin typeface="Lato"/>
              <a:ea typeface="Lato"/>
              <a:cs typeface="Lato"/>
              <a:sym typeface="Lato"/>
            </a:endParaRPr>
          </a:p>
          <a:p>
            <a:pPr marL="457200" lvl="0" indent="-285750" algn="l" rtl="0">
              <a:spcBef>
                <a:spcPts val="0"/>
              </a:spcBef>
              <a:spcAft>
                <a:spcPts val="0"/>
              </a:spcAft>
              <a:buSzPts val="900"/>
              <a:buFont typeface="Lato"/>
              <a:buChar char="-"/>
            </a:pPr>
            <a:r>
              <a:rPr lang="en" sz="900">
                <a:latin typeface="Lato"/>
                <a:ea typeface="Lato"/>
                <a:cs typeface="Lato"/>
                <a:sym typeface="Lato"/>
              </a:rPr>
              <a:t>Insightful lessons on what team members learned</a:t>
            </a:r>
            <a:endParaRPr sz="900">
              <a:latin typeface="Lato"/>
              <a:ea typeface="Lato"/>
              <a:cs typeface="Lato"/>
              <a:sym typeface="Lato"/>
            </a:endParaRPr>
          </a:p>
          <a:p>
            <a:pPr marL="457200" lvl="0" indent="-285750" algn="l" rtl="0">
              <a:spcBef>
                <a:spcPts val="0"/>
              </a:spcBef>
              <a:spcAft>
                <a:spcPts val="0"/>
              </a:spcAft>
              <a:buSzPts val="900"/>
              <a:buFont typeface="Lato"/>
              <a:buChar char="-"/>
            </a:pPr>
            <a:r>
              <a:rPr lang="en" sz="900">
                <a:latin typeface="Lato"/>
                <a:ea typeface="Lato"/>
                <a:cs typeface="Lato"/>
                <a:sym typeface="Lato"/>
              </a:rPr>
              <a:t>Compare peaks to inherent risks</a:t>
            </a:r>
            <a:endParaRPr sz="900">
              <a:latin typeface="Lato"/>
              <a:ea typeface="Lato"/>
              <a:cs typeface="Lato"/>
              <a:sym typeface="Lato"/>
            </a:endParaRPr>
          </a:p>
          <a:p>
            <a:pPr marL="457200" lvl="0" indent="-285750" algn="l" rtl="0">
              <a:spcBef>
                <a:spcPts val="0"/>
              </a:spcBef>
              <a:spcAft>
                <a:spcPts val="0"/>
              </a:spcAft>
              <a:buSzPts val="900"/>
              <a:buFont typeface="Lato"/>
              <a:buChar char="-"/>
            </a:pPr>
            <a:r>
              <a:rPr lang="en" sz="900">
                <a:latin typeface="Lato"/>
                <a:ea typeface="Lato"/>
                <a:cs typeface="Lato"/>
                <a:sym typeface="Lato"/>
              </a:rPr>
              <a:t>Use graphical communication (pick a slides template)</a:t>
            </a:r>
            <a:endParaRPr sz="900">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f8eb74e9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f8eb74e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d5fd12e70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d5fd12e7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us are in the same major (Information management and technology). Everyone but Cristina has a concentration in Information Security Management. Cristina and Taylor have a concentration in Data Analytics.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977757f0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f977757f0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fd5fd12e7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fd5fd12e7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We used the IBISWorld reports for market data to learn a little bit more about the coffee industry. We also went into Peaks when they were open and observed the employees and customers. We tracked how the interactions were among employees themselves and the customers. A lot of company information was found through their company website and the interviews we did with the owner (which we, unfortunately, forgot to record but took notes). The remaining information was found through Google. We used Google to research most of the information we needed, which led us to multiple sources of information (we determined which ones were reliable). The key search term we used was “Peaks Coffee,” which led to a plethora of information such as their social media, reviews, and news articles. We also used social media (their Facebook and Instagram) to look at details we may have missed on other websites.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977757f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f977757f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rgbClr val="333333"/>
                </a:solidFill>
                <a:highlight>
                  <a:srgbClr val="FFFFFF"/>
                </a:highlight>
              </a:rPr>
              <a:t>Coffee shops are currently in high demand and are expected to grow substantially within the next five years. According to the IBIS World Reports, coffee shops had a revenue of about $47.1 billion. However, when the pandemic hit in 2020, there was a 7.2% decline in revenue. Despite the setback, it’s on track to recover to $51.6 billion in revenue by 2026. Even though the revenue is $47.1 billion, coffee shops have low-profit margins at 4.5%, making about $2.1 billion. There are about 63,630 businesses with over 760,000 employees (including major coffee shops). The industry is comprised of coffees, teas, and snacks. Starbucks takes about ⅓ or 36.2% of the industry. Starbucks has a massive stake in this industry and is one of the most well-known companies. Despite this, Peaks Coffee isn’t dramatically affected by it. </a:t>
            </a:r>
            <a:endParaRPr sz="1000">
              <a:solidFill>
                <a:srgbClr val="333333"/>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2b3f3fa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2b3f3fa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B5394"/>
              </a:buClr>
              <a:buSzPts val="1100"/>
              <a:buFont typeface="Arial"/>
              <a:buNone/>
            </a:pPr>
            <a:r>
              <a:rPr lang="en" sz="1000">
                <a:solidFill>
                  <a:srgbClr val="333333"/>
                </a:solidFill>
                <a:highlight>
                  <a:schemeClr val="lt1"/>
                </a:highlight>
              </a:rPr>
              <a:t>This industry is comprised of operators who prepare or serve specialty products, including coffees, teas, specialty beverages, snacks, pastries, or meals. Purchased items may be consumed on-site or taken to go or delivered. Injury due to specialty equipment includes burns from espresso machines and cooking equipment (knives or other sharp objects). Subtle hazards such as floor plans, steps, changes in floor level in kitchen areas, serving areas, and seating areas. Consumer risks such as low spending rates can lead to low revenue growth. The pandemic caused the inability to serve customers due to temporary closure, lack of employees, and lack of customers. Competition is expected to intensify, but there’s also a large demand for coffee shops (more so than other segments of the foodservice industry)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977757f0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977757f0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latin typeface="Lato"/>
                <a:ea typeface="Lato"/>
                <a:cs typeface="Lato"/>
                <a:sym typeface="Lato"/>
              </a:rPr>
              <a:t>Peaks coffee started in 2014 but opened the brick-and-mortar space in 2015 in Cazenovia. Their slogan is about mental health and raising awareness about mental health issues. Peaks coffee is a separate LLC from its roastery. The roastery is responsible for the wholesale side, and the coffee shop is the retail side. The owners of Peaks are also very young (26 years old) and didn’t go to college. They started Peaks coffee using their savings account and eventually grew into the Peaks coffee that is known now. Before their current location, they operated in Nelson Corners, which is just outside of Cazenovia, for three years. They also sell food from The Sweet Praxis and another bakery. They buy the food at wholesale prices and sell it marked up slightly higher to make some profit. They also make their own food items using bakery items. </a:t>
            </a:r>
            <a:endParaRPr sz="1000">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d5fd12e7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d5fd12e7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Our first site visit was on October 29. Taylor and Cristina went on that date to observe the interactions and how the business operates and interviewed the employees to receive initial feedback. On November 1, everyone but Cristina interviewed the owner and asked 99% of the questions we needed to know the answer to. It was a straightforward interview, but we also plan to go back for another observation and maybe do another interview with the owner and employees. We want to see if the owner told us anything different from what the employees said. We feel that we have sufficient information about the risks and how Peaks runs its business.</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14310c3de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14310c3d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SWOT analysis is based on our observations and what we were told. There are no particular strengths, weaknesses, opportunities, or threats. The owners of peaks coffee have many years of experience and have built a strong community along the way. Some of their weaknesses are the competitors (which is also a threat), low-profit margins, and the owners having a lack of risk management. All risks are tackled on the spot, and there are no plans/steps for employees to follow. There are tons of opportunities for Peaks to grow. According to IBIS, coffee shops are in demand and are expected to be one of the largest growing industries within the next five years. Peaks Coffee has plans on opening a second location soon (and the roastery). Additionally, they already have a strong customer base, and if they can reach out to more people through social media, that customer base will continue to grow. Some of the threats they face are COVID-19, competition, and “bad” customers. Bad customers are those that cause some sort of problem.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5" name="Google Shape;15;p2"/>
          <p:cNvCxnSpPr/>
          <p:nvPr/>
        </p:nvCxnSpPr>
        <p:spPr>
          <a:xfrm>
            <a:off x="99750" y="1797825"/>
            <a:ext cx="1062600" cy="1062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2" name="Google Shape;52;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3" name="Google Shape;53;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8" name="Google Shape;18;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B5394"/>
              </a:buClr>
              <a:buSzPts val="3200"/>
              <a:buFont typeface="Playfair Display"/>
              <a:buNone/>
              <a:defRPr sz="3200" b="1">
                <a:solidFill>
                  <a:srgbClr val="0B5394"/>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my.ibisworld.com/us/en/industry/72221b/abou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12"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8.xml"/><Relationship Id="rId11" Type="http://schemas.openxmlformats.org/officeDocument/2006/relationships/slide" Target="slide14.xml"/><Relationship Id="rId5" Type="http://schemas.openxmlformats.org/officeDocument/2006/relationships/slide" Target="slide7.xml"/><Relationship Id="rId10" Type="http://schemas.openxmlformats.org/officeDocument/2006/relationships/slide" Target="slide13.xml"/><Relationship Id="rId4" Type="http://schemas.openxmlformats.org/officeDocument/2006/relationships/slide" Target="slide5.xml"/><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hyperlink" Target="https://www.peakscoffeeco.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3">
            <a:alphaModFix/>
          </a:blip>
          <a:srcRect l="9605" r="10940"/>
          <a:stretch/>
        </p:blipFill>
        <p:spPr>
          <a:xfrm>
            <a:off x="2678588" y="0"/>
            <a:ext cx="3779626" cy="4308250"/>
          </a:xfrm>
          <a:prstGeom prst="rect">
            <a:avLst/>
          </a:prstGeom>
          <a:noFill/>
          <a:ln>
            <a:noFill/>
          </a:ln>
        </p:spPr>
      </p:pic>
      <p:sp>
        <p:nvSpPr>
          <p:cNvPr id="61" name="Google Shape;61;p13"/>
          <p:cNvSpPr txBox="1"/>
          <p:nvPr/>
        </p:nvSpPr>
        <p:spPr>
          <a:xfrm>
            <a:off x="3167250" y="4039300"/>
            <a:ext cx="28023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Economica"/>
                <a:ea typeface="Economica"/>
                <a:cs typeface="Economica"/>
                <a:sym typeface="Economica"/>
              </a:rPr>
              <a:t>Kelsey Bender </a:t>
            </a:r>
            <a:r>
              <a:rPr lang="en" b="1" baseline="30000">
                <a:latin typeface="Economica"/>
                <a:ea typeface="Economica"/>
                <a:cs typeface="Economica"/>
                <a:sym typeface="Economica"/>
              </a:rPr>
              <a:t>1</a:t>
            </a:r>
            <a:endParaRPr b="1" baseline="30000">
              <a:latin typeface="Economica"/>
              <a:ea typeface="Economica"/>
              <a:cs typeface="Economica"/>
              <a:sym typeface="Economica"/>
            </a:endParaRPr>
          </a:p>
          <a:p>
            <a:pPr marL="0" lvl="0" indent="0" algn="ctr" rtl="0">
              <a:spcBef>
                <a:spcPts val="0"/>
              </a:spcBef>
              <a:spcAft>
                <a:spcPts val="0"/>
              </a:spcAft>
              <a:buNone/>
            </a:pPr>
            <a:r>
              <a:rPr lang="en">
                <a:latin typeface="Economica"/>
                <a:ea typeface="Economica"/>
                <a:cs typeface="Economica"/>
                <a:sym typeface="Economica"/>
              </a:rPr>
              <a:t>(315)-708-2862</a:t>
            </a:r>
            <a:endParaRPr>
              <a:latin typeface="Economica"/>
              <a:ea typeface="Economica"/>
              <a:cs typeface="Economica"/>
              <a:sym typeface="Economica"/>
            </a:endParaRPr>
          </a:p>
          <a:p>
            <a:pPr marL="0" lvl="0" indent="0" algn="ctr" rtl="0">
              <a:spcBef>
                <a:spcPts val="0"/>
              </a:spcBef>
              <a:spcAft>
                <a:spcPts val="0"/>
              </a:spcAft>
              <a:buNone/>
            </a:pPr>
            <a:r>
              <a:rPr lang="en">
                <a:latin typeface="Economica"/>
                <a:ea typeface="Economica"/>
                <a:cs typeface="Economica"/>
                <a:sym typeface="Economica"/>
              </a:rPr>
              <a:t>1200 E Genesee St </a:t>
            </a:r>
            <a:endParaRPr>
              <a:latin typeface="Economica"/>
              <a:ea typeface="Economica"/>
              <a:cs typeface="Economica"/>
              <a:sym typeface="Economica"/>
            </a:endParaRPr>
          </a:p>
          <a:p>
            <a:pPr marL="0" lvl="0" indent="0" algn="ctr" rtl="0">
              <a:spcBef>
                <a:spcPts val="0"/>
              </a:spcBef>
              <a:spcAft>
                <a:spcPts val="0"/>
              </a:spcAft>
              <a:buNone/>
            </a:pPr>
            <a:r>
              <a:rPr lang="en">
                <a:latin typeface="Economica"/>
                <a:ea typeface="Economica"/>
                <a:cs typeface="Economica"/>
                <a:sym typeface="Economica"/>
              </a:rPr>
              <a:t>Syracuse, NY 13210</a:t>
            </a:r>
            <a:endParaRPr>
              <a:latin typeface="Economica"/>
              <a:ea typeface="Economica"/>
              <a:cs typeface="Economica"/>
              <a:sym typeface="Economica"/>
            </a:endParaRPr>
          </a:p>
          <a:p>
            <a:pPr marL="0" lvl="0" indent="0" algn="l" rtl="0">
              <a:spcBef>
                <a:spcPts val="0"/>
              </a:spcBef>
              <a:spcAft>
                <a:spcPts val="0"/>
              </a:spcAft>
              <a:buNone/>
            </a:pPr>
            <a:endParaRPr>
              <a:latin typeface="Lato"/>
              <a:ea typeface="Lato"/>
              <a:cs typeface="Lato"/>
              <a:sym typeface="Lato"/>
            </a:endParaRPr>
          </a:p>
        </p:txBody>
      </p:sp>
      <p:pic>
        <p:nvPicPr>
          <p:cNvPr id="62" name="Google Shape;62;p13"/>
          <p:cNvPicPr preferRelativeResize="0"/>
          <p:nvPr/>
        </p:nvPicPr>
        <p:blipFill>
          <a:blip r:embed="rId4">
            <a:alphaModFix/>
          </a:blip>
          <a:stretch>
            <a:fillRect/>
          </a:stretch>
        </p:blipFill>
        <p:spPr>
          <a:xfrm>
            <a:off x="7386697" y="4694978"/>
            <a:ext cx="1681177" cy="272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Major Risks </a:t>
            </a:r>
            <a:r>
              <a:rPr lang="en" sz="1861"/>
              <a:t>(In order of importance)</a:t>
            </a:r>
            <a:endParaRPr sz="1861"/>
          </a:p>
        </p:txBody>
      </p:sp>
      <p:graphicFrame>
        <p:nvGraphicFramePr>
          <p:cNvPr id="192" name="Google Shape;192;p22"/>
          <p:cNvGraphicFramePr/>
          <p:nvPr/>
        </p:nvGraphicFramePr>
        <p:xfrm>
          <a:off x="311700" y="574320"/>
          <a:ext cx="8520600" cy="4079120"/>
        </p:xfrm>
        <a:graphic>
          <a:graphicData uri="http://schemas.openxmlformats.org/drawingml/2006/table">
            <a:tbl>
              <a:tblPr>
                <a:noFill/>
                <a:tableStyleId>{4DAEFA58-E5F6-46A8-B94C-8AECD387ACBE}</a:tableStyleId>
              </a:tblPr>
              <a:tblGrid>
                <a:gridCol w="2840200">
                  <a:extLst>
                    <a:ext uri="{9D8B030D-6E8A-4147-A177-3AD203B41FA5}">
                      <a16:colId xmlns:a16="http://schemas.microsoft.com/office/drawing/2014/main" val="20000"/>
                    </a:ext>
                  </a:extLst>
                </a:gridCol>
                <a:gridCol w="2840200">
                  <a:extLst>
                    <a:ext uri="{9D8B030D-6E8A-4147-A177-3AD203B41FA5}">
                      <a16:colId xmlns:a16="http://schemas.microsoft.com/office/drawing/2014/main" val="20001"/>
                    </a:ext>
                  </a:extLst>
                </a:gridCol>
                <a:gridCol w="2840200">
                  <a:extLst>
                    <a:ext uri="{9D8B030D-6E8A-4147-A177-3AD203B41FA5}">
                      <a16:colId xmlns:a16="http://schemas.microsoft.com/office/drawing/2014/main" val="20002"/>
                    </a:ext>
                  </a:extLst>
                </a:gridCol>
              </a:tblGrid>
              <a:tr h="401550">
                <a:tc>
                  <a:txBody>
                    <a:bodyPr/>
                    <a:lstStyle/>
                    <a:p>
                      <a:pPr marL="0" lvl="0" indent="0" algn="l" rtl="0">
                        <a:spcBef>
                          <a:spcPts val="0"/>
                        </a:spcBef>
                        <a:spcAft>
                          <a:spcPts val="0"/>
                        </a:spcAft>
                        <a:buNone/>
                      </a:pPr>
                      <a:r>
                        <a:rPr lang="en" sz="1600" b="1">
                          <a:latin typeface="Lato"/>
                          <a:ea typeface="Lato"/>
                          <a:cs typeface="Lato"/>
                          <a:sym typeface="Lato"/>
                        </a:rPr>
                        <a:t>Risk</a:t>
                      </a:r>
                      <a:endParaRPr sz="16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600" b="1">
                          <a:latin typeface="Lato"/>
                          <a:ea typeface="Lato"/>
                          <a:cs typeface="Lato"/>
                          <a:sym typeface="Lato"/>
                        </a:rPr>
                        <a:t>Risk Measurement</a:t>
                      </a:r>
                      <a:endParaRPr sz="16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600" b="1">
                          <a:latin typeface="Lato"/>
                          <a:ea typeface="Lato"/>
                          <a:cs typeface="Lato"/>
                          <a:sym typeface="Lato"/>
                        </a:rPr>
                        <a:t>Risk Management</a:t>
                      </a:r>
                      <a:endParaRPr sz="1600" b="1">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860525">
                <a:tc>
                  <a:txBody>
                    <a:bodyPr/>
                    <a:lstStyle/>
                    <a:p>
                      <a:pPr marL="0" lvl="0" indent="0" algn="l" rtl="0">
                        <a:spcBef>
                          <a:spcPts val="0"/>
                        </a:spcBef>
                        <a:spcAft>
                          <a:spcPts val="0"/>
                        </a:spcAft>
                        <a:buNone/>
                      </a:pPr>
                      <a:r>
                        <a:rPr lang="en" sz="1600">
                          <a:latin typeface="Lato"/>
                          <a:ea typeface="Lato"/>
                          <a:cs typeface="Lato"/>
                          <a:sym typeface="Lato"/>
                        </a:rPr>
                        <a:t>Machines breaking down</a:t>
                      </a:r>
                      <a:endParaRPr sz="1600">
                        <a:latin typeface="Lato"/>
                        <a:ea typeface="Lato"/>
                        <a:cs typeface="Lato"/>
                        <a:sym typeface="Lato"/>
                      </a:endParaRPr>
                    </a:p>
                  </a:txBody>
                  <a:tcPr marL="91425" marR="91425" marT="91425" marB="91425"/>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Occupational Safety and Health Administration(OSHA) </a:t>
                      </a:r>
                      <a:endParaRPr sz="1600">
                        <a:latin typeface="Lato"/>
                        <a:ea typeface="Lato"/>
                        <a:cs typeface="Lato"/>
                        <a:sym typeface="Lato"/>
                      </a:endParaRPr>
                    </a:p>
                  </a:txBody>
                  <a:tcPr marL="91425" marR="91425" marT="91425" marB="91425"/>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Backup machines in roastery</a:t>
                      </a:r>
                      <a:endParaRPr sz="160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860525">
                <a:tc>
                  <a:txBody>
                    <a:bodyPr/>
                    <a:lstStyle/>
                    <a:p>
                      <a:pPr marL="0" lvl="0" indent="0" algn="l" rtl="0">
                        <a:spcBef>
                          <a:spcPts val="0"/>
                        </a:spcBef>
                        <a:spcAft>
                          <a:spcPts val="0"/>
                        </a:spcAft>
                        <a:buNone/>
                      </a:pPr>
                      <a:r>
                        <a:rPr lang="en" sz="1600">
                          <a:latin typeface="Lato"/>
                          <a:ea typeface="Lato"/>
                          <a:cs typeface="Lato"/>
                          <a:sym typeface="Lato"/>
                        </a:rPr>
                        <a:t>Supply Chain/Environmental changes</a:t>
                      </a:r>
                      <a:endParaRPr sz="1600">
                        <a:latin typeface="Lato"/>
                        <a:ea typeface="Lato"/>
                        <a:cs typeface="Lato"/>
                        <a:sym typeface="Lato"/>
                      </a:endParaRPr>
                    </a:p>
                  </a:txBody>
                  <a:tcPr marL="91425" marR="91425" marT="91425" marB="91425">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Quality of coffee</a:t>
                      </a:r>
                      <a:endParaRPr sz="1600">
                        <a:latin typeface="Lato"/>
                        <a:ea typeface="Lato"/>
                        <a:cs typeface="Lato"/>
                        <a:sym typeface="Lato"/>
                      </a:endParaRPr>
                    </a:p>
                  </a:txBody>
                  <a:tcPr marL="91425" marR="91425" marT="91425" marB="91425">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Secure multiple bean shipments from different areas</a:t>
                      </a:r>
                      <a:endParaRPr sz="1600">
                        <a:latin typeface="Lato"/>
                        <a:ea typeface="Lato"/>
                        <a:cs typeface="Lato"/>
                        <a:sym typeface="Lato"/>
                      </a:endParaRPr>
                    </a:p>
                  </a:txBody>
                  <a:tcPr marL="91425" marR="91425" marT="91425" marB="91425">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0525">
                <a:tc>
                  <a:txBody>
                    <a:bodyPr/>
                    <a:lstStyle/>
                    <a:p>
                      <a:pPr marL="0" lvl="0" indent="0" algn="l" rtl="0">
                        <a:spcBef>
                          <a:spcPts val="0"/>
                        </a:spcBef>
                        <a:spcAft>
                          <a:spcPts val="0"/>
                        </a:spcAft>
                        <a:buNone/>
                      </a:pPr>
                      <a:r>
                        <a:rPr lang="en" sz="1600">
                          <a:latin typeface="Lato"/>
                          <a:ea typeface="Lato"/>
                          <a:cs typeface="Lato"/>
                          <a:sym typeface="Lato"/>
                        </a:rPr>
                        <a:t>Employees</a:t>
                      </a:r>
                      <a:endParaRPr sz="1600">
                        <a:latin typeface="Lato"/>
                        <a:ea typeface="Lato"/>
                        <a:cs typeface="Lato"/>
                        <a:sym typeface="Lato"/>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Number of employees</a:t>
                      </a: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en" sz="1600">
                          <a:latin typeface="Lato"/>
                          <a:ea typeface="Lato"/>
                          <a:cs typeface="Lato"/>
                          <a:sym typeface="Lato"/>
                        </a:rPr>
                        <a:t>Employee evaluation</a:t>
                      </a:r>
                      <a:endParaRPr sz="1600">
                        <a:latin typeface="Lato"/>
                        <a:ea typeface="Lato"/>
                        <a:cs typeface="Lato"/>
                        <a:sym typeface="Lato"/>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Performance evaluation</a:t>
                      </a: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en" sz="1600">
                          <a:latin typeface="Lato"/>
                          <a:ea typeface="Lato"/>
                          <a:cs typeface="Lato"/>
                          <a:sym typeface="Lato"/>
                        </a:rPr>
                        <a:t>Training</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0525">
                <a:tc>
                  <a:txBody>
                    <a:bodyPr/>
                    <a:lstStyle/>
                    <a:p>
                      <a:pPr marL="0" lvl="0" indent="0" algn="l" rtl="0">
                        <a:spcBef>
                          <a:spcPts val="0"/>
                        </a:spcBef>
                        <a:spcAft>
                          <a:spcPts val="0"/>
                        </a:spcAft>
                        <a:buNone/>
                      </a:pPr>
                      <a:r>
                        <a:rPr lang="en" sz="1600">
                          <a:latin typeface="Lato"/>
                          <a:ea typeface="Lato"/>
                          <a:cs typeface="Lato"/>
                          <a:sym typeface="Lato"/>
                        </a:rPr>
                        <a:t>Food waste</a:t>
                      </a:r>
                      <a:endParaRPr sz="1600">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Tracking and monitoring inventory </a:t>
                      </a:r>
                      <a:endParaRPr sz="1600">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Limit menu items</a:t>
                      </a: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en" sz="1600">
                          <a:latin typeface="Lato"/>
                          <a:ea typeface="Lato"/>
                          <a:cs typeface="Lato"/>
                          <a:sym typeface="Lato"/>
                        </a:rPr>
                        <a:t>Produce less food/make food as needed</a:t>
                      </a:r>
                      <a:endParaRPr sz="1600">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93" name="Google Shape;193;p22"/>
          <p:cNvPicPr preferRelativeResize="0"/>
          <p:nvPr/>
        </p:nvPicPr>
        <p:blipFill>
          <a:blip r:embed="rId3">
            <a:alphaModFix/>
          </a:blip>
          <a:stretch>
            <a:fillRect/>
          </a:stretch>
        </p:blipFill>
        <p:spPr>
          <a:xfrm>
            <a:off x="7386697" y="4694978"/>
            <a:ext cx="1681177" cy="272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Major Risks (Continued)</a:t>
            </a:r>
            <a:endParaRPr/>
          </a:p>
        </p:txBody>
      </p:sp>
      <p:graphicFrame>
        <p:nvGraphicFramePr>
          <p:cNvPr id="199" name="Google Shape;199;p23"/>
          <p:cNvGraphicFramePr/>
          <p:nvPr/>
        </p:nvGraphicFramePr>
        <p:xfrm>
          <a:off x="274675" y="573400"/>
          <a:ext cx="8520600" cy="4074070"/>
        </p:xfrm>
        <a:graphic>
          <a:graphicData uri="http://schemas.openxmlformats.org/drawingml/2006/table">
            <a:tbl>
              <a:tblPr>
                <a:noFill/>
                <a:tableStyleId>{4DAEFA58-E5F6-46A8-B94C-8AECD387ACBE}</a:tableStyleId>
              </a:tblPr>
              <a:tblGrid>
                <a:gridCol w="2840200">
                  <a:extLst>
                    <a:ext uri="{9D8B030D-6E8A-4147-A177-3AD203B41FA5}">
                      <a16:colId xmlns:a16="http://schemas.microsoft.com/office/drawing/2014/main" val="20000"/>
                    </a:ext>
                  </a:extLst>
                </a:gridCol>
                <a:gridCol w="2840200">
                  <a:extLst>
                    <a:ext uri="{9D8B030D-6E8A-4147-A177-3AD203B41FA5}">
                      <a16:colId xmlns:a16="http://schemas.microsoft.com/office/drawing/2014/main" val="20001"/>
                    </a:ext>
                  </a:extLst>
                </a:gridCol>
                <a:gridCol w="2840200">
                  <a:extLst>
                    <a:ext uri="{9D8B030D-6E8A-4147-A177-3AD203B41FA5}">
                      <a16:colId xmlns:a16="http://schemas.microsoft.com/office/drawing/2014/main" val="20002"/>
                    </a:ext>
                  </a:extLst>
                </a:gridCol>
              </a:tblGrid>
              <a:tr h="372175">
                <a:tc>
                  <a:txBody>
                    <a:bodyPr/>
                    <a:lstStyle/>
                    <a:p>
                      <a:pPr marL="0" lvl="0" indent="0" algn="l" rtl="0">
                        <a:spcBef>
                          <a:spcPts val="0"/>
                        </a:spcBef>
                        <a:spcAft>
                          <a:spcPts val="0"/>
                        </a:spcAft>
                        <a:buNone/>
                      </a:pPr>
                      <a:r>
                        <a:rPr lang="en" sz="1600" b="1">
                          <a:latin typeface="Lato"/>
                          <a:ea typeface="Lato"/>
                          <a:cs typeface="Lato"/>
                          <a:sym typeface="Lato"/>
                        </a:rPr>
                        <a:t>Risk</a:t>
                      </a:r>
                      <a:endParaRPr sz="1600" b="1">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Lato"/>
                          <a:ea typeface="Lato"/>
                          <a:cs typeface="Lato"/>
                          <a:sym typeface="Lato"/>
                        </a:rPr>
                        <a:t>Risk Measurement</a:t>
                      </a:r>
                      <a:endParaRPr sz="1600" b="1">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Lato"/>
                          <a:ea typeface="Lato"/>
                          <a:cs typeface="Lato"/>
                          <a:sym typeface="Lato"/>
                        </a:rPr>
                        <a:t>Risk Management</a:t>
                      </a:r>
                      <a:endParaRPr sz="1600" b="1">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97550">
                <a:tc>
                  <a:txBody>
                    <a:bodyPr/>
                    <a:lstStyle/>
                    <a:p>
                      <a:pPr marL="0" lvl="0" indent="0" algn="l" rtl="0">
                        <a:spcBef>
                          <a:spcPts val="0"/>
                        </a:spcBef>
                        <a:spcAft>
                          <a:spcPts val="0"/>
                        </a:spcAft>
                        <a:buNone/>
                      </a:pPr>
                      <a:r>
                        <a:rPr lang="en" sz="1600">
                          <a:latin typeface="Lato"/>
                          <a:ea typeface="Lato"/>
                          <a:cs typeface="Lato"/>
                          <a:sym typeface="Lato"/>
                        </a:rPr>
                        <a:t>Seasonality of business (i.e. students going home for breaks)</a:t>
                      </a:r>
                      <a:endParaRPr sz="1600">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Tracking revenue</a:t>
                      </a:r>
                      <a:endParaRPr sz="1600">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Building a strong community</a:t>
                      </a:r>
                      <a:endParaRPr sz="1600">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97550">
                <a:tc>
                  <a:txBody>
                    <a:bodyPr/>
                    <a:lstStyle/>
                    <a:p>
                      <a:pPr marL="0" lvl="0" indent="0" algn="l" rtl="0">
                        <a:spcBef>
                          <a:spcPts val="0"/>
                        </a:spcBef>
                        <a:spcAft>
                          <a:spcPts val="0"/>
                        </a:spcAft>
                        <a:buNone/>
                      </a:pPr>
                      <a:r>
                        <a:rPr lang="en" sz="1600">
                          <a:latin typeface="Lato"/>
                          <a:ea typeface="Lato"/>
                          <a:cs typeface="Lato"/>
                          <a:sym typeface="Lato"/>
                        </a:rPr>
                        <a:t>Competing coffee shops</a:t>
                      </a:r>
                      <a:endParaRPr sz="1600">
                        <a:latin typeface="Lato"/>
                        <a:ea typeface="Lato"/>
                        <a:cs typeface="Lato"/>
                        <a:sym typeface="Lato"/>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Tracking revenue </a:t>
                      </a:r>
                      <a:endParaRPr sz="1600">
                        <a:latin typeface="Lato"/>
                        <a:ea typeface="Lato"/>
                        <a:cs typeface="Lato"/>
                        <a:sym typeface="Lato"/>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Building a strong sense of community among patrons</a:t>
                      </a:r>
                      <a:endParaRPr sz="1600">
                        <a:latin typeface="Lato"/>
                        <a:ea typeface="Lato"/>
                        <a:cs typeface="Lato"/>
                        <a:sym typeface="Lato"/>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97550">
                <a:tc>
                  <a:txBody>
                    <a:bodyPr/>
                    <a:lstStyle/>
                    <a:p>
                      <a:pPr marL="0" lvl="0" indent="0" algn="l" rtl="0">
                        <a:spcBef>
                          <a:spcPts val="0"/>
                        </a:spcBef>
                        <a:spcAft>
                          <a:spcPts val="0"/>
                        </a:spcAft>
                        <a:buNone/>
                      </a:pPr>
                      <a:r>
                        <a:rPr lang="en" sz="1600">
                          <a:latin typeface="Lato"/>
                          <a:ea typeface="Lato"/>
                          <a:cs typeface="Lato"/>
                          <a:sym typeface="Lato"/>
                        </a:rPr>
                        <a:t>“Bad” (behaving) customers</a:t>
                      </a:r>
                      <a:endParaRPr sz="1600">
                        <a:latin typeface="Lato"/>
                        <a:ea typeface="Lato"/>
                        <a:cs typeface="Lato"/>
                        <a:sym typeface="Lato"/>
                      </a:endParaRPr>
                    </a:p>
                  </a:txBody>
                  <a:tcPr marL="91425" marR="91425" marT="91425" marB="91425">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Behavior</a:t>
                      </a: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en" sz="1600">
                          <a:latin typeface="Lato"/>
                          <a:ea typeface="Lato"/>
                          <a:cs typeface="Lato"/>
                          <a:sym typeface="Lato"/>
                        </a:rPr>
                        <a:t>Staff complaints </a:t>
                      </a:r>
                      <a:endParaRPr sz="1600">
                        <a:latin typeface="Lato"/>
                        <a:ea typeface="Lato"/>
                        <a:cs typeface="Lato"/>
                        <a:sym typeface="Lato"/>
                      </a:endParaRPr>
                    </a:p>
                  </a:txBody>
                  <a:tcPr marL="91425" marR="91425" marT="91425" marB="91425">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Security officers/police</a:t>
                      </a: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en" sz="1600">
                          <a:latin typeface="Lato"/>
                          <a:ea typeface="Lato"/>
                          <a:cs typeface="Lato"/>
                          <a:sym typeface="Lato"/>
                        </a:rPr>
                        <a:t>Building manager</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txBody>
                  <a:tcPr marL="91425" marR="91425" marT="91425" marB="91425">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797550">
                <a:tc>
                  <a:txBody>
                    <a:bodyPr/>
                    <a:lstStyle/>
                    <a:p>
                      <a:pPr marL="0" lvl="0" indent="0" algn="l" rtl="0">
                        <a:spcBef>
                          <a:spcPts val="0"/>
                        </a:spcBef>
                        <a:spcAft>
                          <a:spcPts val="0"/>
                        </a:spcAft>
                        <a:buNone/>
                      </a:pPr>
                      <a:r>
                        <a:rPr lang="en" sz="1600">
                          <a:latin typeface="Lato"/>
                          <a:ea typeface="Lato"/>
                          <a:cs typeface="Lato"/>
                          <a:sym typeface="Lato"/>
                        </a:rPr>
                        <a:t>Cyber Risks</a:t>
                      </a:r>
                      <a:endParaRPr sz="1600">
                        <a:latin typeface="Lato"/>
                        <a:ea typeface="Lato"/>
                        <a:cs typeface="Lato"/>
                        <a:sym typeface="Lato"/>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Financial impacts</a:t>
                      </a: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en" sz="1600">
                          <a:latin typeface="Lato"/>
                          <a:ea typeface="Lato"/>
                          <a:cs typeface="Lato"/>
                          <a:sym typeface="Lato"/>
                        </a:rPr>
                        <a:t>Data breach</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Cyber risk management software</a:t>
                      </a: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en" sz="1600">
                          <a:latin typeface="Lato"/>
                          <a:ea typeface="Lato"/>
                          <a:cs typeface="Lato"/>
                          <a:sym typeface="Lato"/>
                        </a:rPr>
                        <a:t>Encryption</a:t>
                      </a:r>
                      <a:endParaRPr sz="1600">
                        <a:latin typeface="Lato"/>
                        <a:ea typeface="Lato"/>
                        <a:cs typeface="Lato"/>
                        <a:sym typeface="Lato"/>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0" name="Google Shape;200;p23"/>
          <p:cNvPicPr preferRelativeResize="0"/>
          <p:nvPr/>
        </p:nvPicPr>
        <p:blipFill>
          <a:blip r:embed="rId3">
            <a:alphaModFix/>
          </a:blip>
          <a:stretch>
            <a:fillRect/>
          </a:stretch>
        </p:blipFill>
        <p:spPr>
          <a:xfrm>
            <a:off x="7386697" y="4694978"/>
            <a:ext cx="1681177" cy="272300"/>
          </a:xfrm>
          <a:prstGeom prst="rect">
            <a:avLst/>
          </a:prstGeom>
          <a:noFill/>
          <a:ln>
            <a:noFill/>
          </a:ln>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Recommendations</a:t>
            </a:r>
            <a:endParaRPr/>
          </a:p>
        </p:txBody>
      </p:sp>
      <p:sp>
        <p:nvSpPr>
          <p:cNvPr id="206" name="Google Shape;206;p24"/>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333333"/>
              </a:buClr>
              <a:buSzPts val="1800"/>
              <a:buChar char="●"/>
            </a:pPr>
            <a:r>
              <a:rPr lang="en">
                <a:solidFill>
                  <a:srgbClr val="333333"/>
                </a:solidFill>
              </a:rPr>
              <a:t>Mitigate future risks - Create an emergency response/disaster recovery plan (for employees)</a:t>
            </a:r>
            <a:endParaRPr>
              <a:solidFill>
                <a:srgbClr val="333333"/>
              </a:solidFill>
            </a:endParaRPr>
          </a:p>
          <a:p>
            <a:pPr marL="457200" lvl="0" indent="-342900" algn="l" rtl="0">
              <a:spcBef>
                <a:spcPts val="0"/>
              </a:spcBef>
              <a:spcAft>
                <a:spcPts val="0"/>
              </a:spcAft>
              <a:buClr>
                <a:srgbClr val="333333"/>
              </a:buClr>
              <a:buSzPts val="1800"/>
              <a:buChar char="●"/>
            </a:pPr>
            <a:r>
              <a:rPr lang="en">
                <a:solidFill>
                  <a:srgbClr val="333333"/>
                </a:solidFill>
              </a:rPr>
              <a:t>Opportunities (for growth and to reduce competition) - Expand when possible</a:t>
            </a:r>
            <a:endParaRPr>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Funds available through savings and profits</a:t>
            </a:r>
            <a:endParaRPr sz="1600">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Expansions already in the talks</a:t>
            </a:r>
            <a:endParaRPr sz="1600">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Coffee shops in demand</a:t>
            </a:r>
            <a:endParaRPr sz="1600">
              <a:solidFill>
                <a:srgbClr val="333333"/>
              </a:solidFill>
            </a:endParaRPr>
          </a:p>
          <a:p>
            <a:pPr marL="457200" lvl="0" indent="-342900" algn="l" rtl="0">
              <a:spcBef>
                <a:spcPts val="0"/>
              </a:spcBef>
              <a:spcAft>
                <a:spcPts val="0"/>
              </a:spcAft>
              <a:buClr>
                <a:srgbClr val="333333"/>
              </a:buClr>
              <a:buSzPts val="1800"/>
              <a:buChar char="●"/>
            </a:pPr>
            <a:r>
              <a:rPr lang="en">
                <a:solidFill>
                  <a:srgbClr val="333333"/>
                </a:solidFill>
              </a:rPr>
              <a:t>Reduce labor costs - Automation (new technology)</a:t>
            </a:r>
            <a:endParaRPr>
              <a:solidFill>
                <a:srgbClr val="333333"/>
              </a:solidFill>
            </a:endParaRPr>
          </a:p>
          <a:p>
            <a:pPr marL="457200" lvl="0" indent="-342900" algn="l" rtl="0">
              <a:spcBef>
                <a:spcPts val="0"/>
              </a:spcBef>
              <a:spcAft>
                <a:spcPts val="0"/>
              </a:spcAft>
              <a:buClr>
                <a:srgbClr val="333333"/>
              </a:buClr>
              <a:buSzPts val="1800"/>
              <a:buChar char="●"/>
            </a:pPr>
            <a:r>
              <a:rPr lang="en">
                <a:solidFill>
                  <a:srgbClr val="333333"/>
                </a:solidFill>
              </a:rPr>
              <a:t>Minimize effects of competition - Create loyalty program</a:t>
            </a:r>
            <a:endParaRPr>
              <a:solidFill>
                <a:srgbClr val="333333"/>
              </a:solidFill>
            </a:endParaRPr>
          </a:p>
          <a:p>
            <a:pPr marL="457200" lvl="0" indent="-342900" algn="l" rtl="0">
              <a:spcBef>
                <a:spcPts val="0"/>
              </a:spcBef>
              <a:spcAft>
                <a:spcPts val="0"/>
              </a:spcAft>
              <a:buClr>
                <a:srgbClr val="333333"/>
              </a:buClr>
              <a:buSzPts val="1800"/>
              <a:buChar char="●"/>
            </a:pPr>
            <a:r>
              <a:rPr lang="en">
                <a:solidFill>
                  <a:srgbClr val="333333"/>
                </a:solidFill>
              </a:rPr>
              <a:t>Customer awareness - Partnerships with other businesses</a:t>
            </a:r>
            <a:endParaRPr>
              <a:solidFill>
                <a:srgbClr val="333333"/>
              </a:solidFill>
            </a:endParaRPr>
          </a:p>
          <a:p>
            <a:pPr marL="0" lvl="0" indent="0" algn="l" rtl="0">
              <a:spcBef>
                <a:spcPts val="1200"/>
              </a:spcBef>
              <a:spcAft>
                <a:spcPts val="1200"/>
              </a:spcAft>
              <a:buNone/>
            </a:pPr>
            <a:endParaRPr/>
          </a:p>
        </p:txBody>
      </p:sp>
      <p:pic>
        <p:nvPicPr>
          <p:cNvPr id="207" name="Google Shape;207;p24"/>
          <p:cNvPicPr preferRelativeResize="0"/>
          <p:nvPr/>
        </p:nvPicPr>
        <p:blipFill>
          <a:blip r:embed="rId3">
            <a:alphaModFix/>
          </a:blip>
          <a:stretch>
            <a:fillRect/>
          </a:stretch>
        </p:blipFill>
        <p:spPr>
          <a:xfrm>
            <a:off x="7386697" y="4694978"/>
            <a:ext cx="1681177" cy="272300"/>
          </a:xfrm>
          <a:prstGeom prst="rect">
            <a:avLst/>
          </a:prstGeom>
          <a:noFill/>
          <a:ln>
            <a:noFill/>
          </a:ln>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Lessons Learned and Insights</a:t>
            </a:r>
            <a:endParaRPr/>
          </a:p>
        </p:txBody>
      </p:sp>
      <p:sp>
        <p:nvSpPr>
          <p:cNvPr id="213" name="Google Shape;21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333333"/>
              </a:buClr>
              <a:buSzPts val="1800"/>
              <a:buChar char="●"/>
            </a:pPr>
            <a:r>
              <a:rPr lang="en">
                <a:solidFill>
                  <a:srgbClr val="333333"/>
                </a:solidFill>
              </a:rPr>
              <a:t>Peaks Coffee manages risks as they come - training employees without a risk management plan can only help so much</a:t>
            </a:r>
            <a:endParaRPr>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Business continuity plans may be enough</a:t>
            </a:r>
            <a:endParaRPr sz="1800">
              <a:solidFill>
                <a:srgbClr val="333333"/>
              </a:solidFill>
            </a:endParaRPr>
          </a:p>
          <a:p>
            <a:pPr marL="457200" lvl="0" indent="-342900" algn="l" rtl="0">
              <a:spcBef>
                <a:spcPts val="0"/>
              </a:spcBef>
              <a:spcAft>
                <a:spcPts val="0"/>
              </a:spcAft>
              <a:buClr>
                <a:srgbClr val="333333"/>
              </a:buClr>
              <a:buSzPts val="1800"/>
              <a:buChar char="●"/>
            </a:pPr>
            <a:r>
              <a:rPr lang="en">
                <a:solidFill>
                  <a:srgbClr val="333333"/>
                </a:solidFill>
              </a:rPr>
              <a:t>Take opportunities when possible</a:t>
            </a:r>
            <a:endParaRPr>
              <a:solidFill>
                <a:srgbClr val="333333"/>
              </a:solidFill>
            </a:endParaRPr>
          </a:p>
          <a:p>
            <a:pPr marL="457200" lvl="0" indent="-342900" algn="l" rtl="0">
              <a:spcBef>
                <a:spcPts val="0"/>
              </a:spcBef>
              <a:spcAft>
                <a:spcPts val="0"/>
              </a:spcAft>
              <a:buClr>
                <a:srgbClr val="333333"/>
              </a:buClr>
              <a:buSzPts val="1800"/>
              <a:buChar char="●"/>
            </a:pPr>
            <a:r>
              <a:rPr lang="en">
                <a:solidFill>
                  <a:srgbClr val="333333"/>
                </a:solidFill>
              </a:rPr>
              <a:t>Coffee shops are in demand</a:t>
            </a:r>
            <a:endParaRPr>
              <a:solidFill>
                <a:srgbClr val="333333"/>
              </a:solidFill>
            </a:endParaRPr>
          </a:p>
          <a:p>
            <a:pPr marL="457200" lvl="0" indent="-342900" algn="l" rtl="0">
              <a:spcBef>
                <a:spcPts val="0"/>
              </a:spcBef>
              <a:spcAft>
                <a:spcPts val="0"/>
              </a:spcAft>
              <a:buClr>
                <a:srgbClr val="333333"/>
              </a:buClr>
              <a:buSzPts val="1800"/>
              <a:buChar char="●"/>
            </a:pPr>
            <a:r>
              <a:rPr lang="en">
                <a:solidFill>
                  <a:srgbClr val="333333"/>
                </a:solidFill>
              </a:rPr>
              <a:t>Students are the main customers</a:t>
            </a:r>
            <a:endParaRPr>
              <a:solidFill>
                <a:srgbClr val="333333"/>
              </a:solidFill>
            </a:endParaRPr>
          </a:p>
          <a:p>
            <a:pPr marL="457200" lvl="0" indent="-342900" algn="l" rtl="0">
              <a:spcBef>
                <a:spcPts val="0"/>
              </a:spcBef>
              <a:spcAft>
                <a:spcPts val="0"/>
              </a:spcAft>
              <a:buClr>
                <a:srgbClr val="333333"/>
              </a:buClr>
              <a:buSzPts val="1800"/>
              <a:buChar char="●"/>
            </a:pPr>
            <a:r>
              <a:rPr lang="en">
                <a:solidFill>
                  <a:srgbClr val="333333"/>
                </a:solidFill>
              </a:rPr>
              <a:t>Local coffee shops are likely friends with each other</a:t>
            </a:r>
            <a:endParaRPr>
              <a:solidFill>
                <a:srgbClr val="333333"/>
              </a:solidFill>
            </a:endParaRPr>
          </a:p>
          <a:p>
            <a:pPr marL="457200" lvl="0" indent="-342900" algn="l" rtl="0">
              <a:spcBef>
                <a:spcPts val="0"/>
              </a:spcBef>
              <a:spcAft>
                <a:spcPts val="0"/>
              </a:spcAft>
              <a:buClr>
                <a:srgbClr val="333333"/>
              </a:buClr>
              <a:buSzPts val="1800"/>
              <a:buChar char="●"/>
            </a:pPr>
            <a:r>
              <a:rPr lang="en">
                <a:solidFill>
                  <a:srgbClr val="333333"/>
                </a:solidFill>
              </a:rPr>
              <a:t>Low profit margins</a:t>
            </a:r>
            <a:endParaRPr>
              <a:solidFill>
                <a:srgbClr val="333333"/>
              </a:solidFill>
            </a:endParaRPr>
          </a:p>
        </p:txBody>
      </p:sp>
      <p:pic>
        <p:nvPicPr>
          <p:cNvPr id="214" name="Google Shape;214;p25"/>
          <p:cNvPicPr preferRelativeResize="0"/>
          <p:nvPr/>
        </p:nvPicPr>
        <p:blipFill>
          <a:blip r:embed="rId3">
            <a:alphaModFix/>
          </a:blip>
          <a:stretch>
            <a:fillRect/>
          </a:stretch>
        </p:blipFill>
        <p:spPr>
          <a:xfrm>
            <a:off x="7386697" y="4694978"/>
            <a:ext cx="1681177" cy="272300"/>
          </a:xfrm>
          <a:prstGeom prst="rect">
            <a:avLst/>
          </a:prstGeom>
          <a:noFill/>
          <a:ln>
            <a:noFill/>
          </a:ln>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20" name="Google Shape;220;p26"/>
          <p:cNvSpPr txBox="1">
            <a:spLocks noGrp="1"/>
          </p:cNvSpPr>
          <p:nvPr>
            <p:ph type="body" idx="1"/>
          </p:nvPr>
        </p:nvSpPr>
        <p:spPr>
          <a:xfrm>
            <a:off x="311700" y="626100"/>
            <a:ext cx="8520600" cy="4341300"/>
          </a:xfrm>
          <a:prstGeom prst="rect">
            <a:avLst/>
          </a:prstGeom>
        </p:spPr>
        <p:txBody>
          <a:bodyPr spcFirstLastPara="1" wrap="square" lIns="91425" tIns="91425" rIns="91425" bIns="91425" anchor="t" anchorCtr="0">
            <a:normAutofit fontScale="25000" lnSpcReduction="20000"/>
          </a:bodyPr>
          <a:lstStyle/>
          <a:p>
            <a:pPr marL="457200" lvl="0" indent="-330648" algn="l" rtl="0">
              <a:lnSpc>
                <a:spcPct val="100000"/>
              </a:lnSpc>
              <a:spcBef>
                <a:spcPts val="0"/>
              </a:spcBef>
              <a:spcAft>
                <a:spcPts val="0"/>
              </a:spcAft>
              <a:buClr>
                <a:schemeClr val="dk1"/>
              </a:buClr>
              <a:buSzPct val="100000"/>
              <a:buChar char="●"/>
            </a:pPr>
            <a:r>
              <a:rPr lang="en" sz="6428">
                <a:solidFill>
                  <a:schemeClr val="dk1"/>
                </a:solidFill>
              </a:rPr>
              <a:t>[1] Used with permission from Kelsey Bender.</a:t>
            </a:r>
            <a:endParaRPr sz="6428">
              <a:solidFill>
                <a:schemeClr val="dk1"/>
              </a:solidFill>
            </a:endParaRPr>
          </a:p>
          <a:p>
            <a:pPr marL="457200" lvl="0" indent="-330648" algn="l" rtl="0">
              <a:lnSpc>
                <a:spcPct val="100000"/>
              </a:lnSpc>
              <a:spcBef>
                <a:spcPts val="0"/>
              </a:spcBef>
              <a:spcAft>
                <a:spcPts val="0"/>
              </a:spcAft>
              <a:buClr>
                <a:schemeClr val="dk1"/>
              </a:buClr>
              <a:buSzPct val="100000"/>
              <a:buChar char="●"/>
            </a:pPr>
            <a:r>
              <a:rPr lang="en" sz="6428" i="1">
                <a:solidFill>
                  <a:schemeClr val="dk1"/>
                </a:solidFill>
              </a:rPr>
              <a:t>[2] Health and safety for cafes – specific points for risk assessment</a:t>
            </a:r>
            <a:r>
              <a:rPr lang="en" sz="6428">
                <a:solidFill>
                  <a:schemeClr val="dk1"/>
                </a:solidFill>
              </a:rPr>
              <a:t>. Synergos Consultancy. (2021, October 13). Retrieved October 14, 2021, from https://synergosconsultancy.co.uk/health-and-safety-for-cafes-specific-points-for-risk-assessment/. </a:t>
            </a:r>
            <a:endParaRPr sz="6428" baseline="30000">
              <a:solidFill>
                <a:schemeClr val="dk1"/>
              </a:solidFill>
            </a:endParaRPr>
          </a:p>
          <a:p>
            <a:pPr marL="457200" lvl="0" indent="-330648" algn="l" rtl="0">
              <a:lnSpc>
                <a:spcPct val="100000"/>
              </a:lnSpc>
              <a:spcBef>
                <a:spcPts val="0"/>
              </a:spcBef>
              <a:spcAft>
                <a:spcPts val="0"/>
              </a:spcAft>
              <a:buClr>
                <a:schemeClr val="dk1"/>
              </a:buClr>
              <a:buSzPct val="100000"/>
              <a:buChar char="●"/>
            </a:pPr>
            <a:r>
              <a:rPr lang="en" sz="6428">
                <a:solidFill>
                  <a:schemeClr val="dk1"/>
                </a:solidFill>
                <a:highlight>
                  <a:schemeClr val="lt1"/>
                </a:highlight>
              </a:rPr>
              <a:t>[3]Le, T. (2021, June). </a:t>
            </a:r>
            <a:r>
              <a:rPr lang="en" sz="6428" i="1">
                <a:solidFill>
                  <a:schemeClr val="dk1"/>
                </a:solidFill>
                <a:highlight>
                  <a:schemeClr val="lt1"/>
                </a:highlight>
              </a:rPr>
              <a:t>Coffee &amp; Snack Shops in the US </a:t>
            </a:r>
            <a:r>
              <a:rPr lang="en" sz="6428">
                <a:solidFill>
                  <a:schemeClr val="dk1"/>
                </a:solidFill>
                <a:highlight>
                  <a:schemeClr val="lt1"/>
                </a:highlight>
              </a:rPr>
              <a:t> (IBISWorld Industry Report </a:t>
            </a:r>
            <a:r>
              <a:rPr lang="en" sz="6428">
                <a:solidFill>
                  <a:schemeClr val="dk1"/>
                </a:solidFill>
                <a:highlight>
                  <a:srgbClr val="FAFAFA"/>
                </a:highlight>
              </a:rPr>
              <a:t>72221B</a:t>
            </a:r>
            <a:r>
              <a:rPr lang="en" sz="6428">
                <a:solidFill>
                  <a:schemeClr val="dk1"/>
                </a:solidFill>
                <a:highlight>
                  <a:schemeClr val="lt1"/>
                </a:highlight>
              </a:rPr>
              <a:t>). IBISWorld.</a:t>
            </a:r>
            <a:endParaRPr sz="6428">
              <a:solidFill>
                <a:schemeClr val="dk1"/>
              </a:solidFill>
              <a:highlight>
                <a:schemeClr val="lt1"/>
              </a:highlight>
            </a:endParaRPr>
          </a:p>
          <a:p>
            <a:pPr marL="457200" lvl="0" indent="0" algn="l" rtl="0">
              <a:lnSpc>
                <a:spcPct val="100000"/>
              </a:lnSpc>
              <a:spcBef>
                <a:spcPts val="0"/>
              </a:spcBef>
              <a:spcAft>
                <a:spcPts val="0"/>
              </a:spcAft>
              <a:buNone/>
            </a:pPr>
            <a:r>
              <a:rPr lang="en" sz="6428">
                <a:solidFill>
                  <a:schemeClr val="dk1"/>
                </a:solidFill>
                <a:highlight>
                  <a:schemeClr val="lt1"/>
                </a:highlight>
              </a:rPr>
              <a:t> </a:t>
            </a:r>
            <a:r>
              <a:rPr lang="en" sz="6428" u="sng">
                <a:solidFill>
                  <a:schemeClr val="dk1"/>
                </a:solidFill>
                <a:highlight>
                  <a:schemeClr val="lt1"/>
                </a:highlight>
                <a:hlinkClick r:id="rId3">
                  <a:extLst>
                    <a:ext uri="{A12FA001-AC4F-418D-AE19-62706E023703}">
                      <ahyp:hlinkClr xmlns:ahyp="http://schemas.microsoft.com/office/drawing/2018/hyperlinkcolor" val="tx"/>
                    </a:ext>
                  </a:extLst>
                </a:hlinkClick>
              </a:rPr>
              <a:t>https://my.ibisworld.com/us/en/industry/72221b/about</a:t>
            </a:r>
            <a:endParaRPr sz="6428">
              <a:solidFill>
                <a:schemeClr val="dk1"/>
              </a:solidFill>
            </a:endParaRPr>
          </a:p>
          <a:p>
            <a:pPr marL="457200" lvl="0" indent="-330648" algn="l" rtl="0">
              <a:lnSpc>
                <a:spcPct val="100000"/>
              </a:lnSpc>
              <a:spcBef>
                <a:spcPts val="0"/>
              </a:spcBef>
              <a:spcAft>
                <a:spcPts val="0"/>
              </a:spcAft>
              <a:buClr>
                <a:schemeClr val="dk1"/>
              </a:buClr>
              <a:buSzPct val="100000"/>
              <a:buChar char="●"/>
            </a:pPr>
            <a:r>
              <a:rPr lang="en" sz="6428">
                <a:solidFill>
                  <a:schemeClr val="dk1"/>
                </a:solidFill>
              </a:rPr>
              <a:t>[4] Kristina, S., &amp; Wijaya, B. M. (2017). Risk management for food and beverage industry using Australia/New zealand 4360 standard. IOP Conference Series.Materials Science and Engineering, 277(1)http://dx.doi.org/10.1088/1757-899X/277/1/012025</a:t>
            </a:r>
            <a:endParaRPr sz="6428">
              <a:solidFill>
                <a:schemeClr val="dk1"/>
              </a:solidFill>
              <a:highlight>
                <a:schemeClr val="lt1"/>
              </a:highlight>
            </a:endParaRPr>
          </a:p>
          <a:p>
            <a:pPr marL="457200" lvl="0" indent="-330648" algn="l" rtl="0">
              <a:spcBef>
                <a:spcPts val="0"/>
              </a:spcBef>
              <a:spcAft>
                <a:spcPts val="0"/>
              </a:spcAft>
              <a:buClr>
                <a:schemeClr val="dk1"/>
              </a:buClr>
              <a:buSzPct val="100000"/>
              <a:buChar char="●"/>
            </a:pPr>
            <a:r>
              <a:rPr lang="en" sz="6428">
                <a:solidFill>
                  <a:schemeClr val="dk1"/>
                </a:solidFill>
              </a:rPr>
              <a:t>[5] S. H. |. (2020, March 13). </a:t>
            </a:r>
            <a:r>
              <a:rPr lang="en" sz="6428" i="1">
                <a:solidFill>
                  <a:schemeClr val="dk1"/>
                </a:solidFill>
              </a:rPr>
              <a:t>Coronavirus: Peaks Coffee Company hours will shorten to weekends only</a:t>
            </a:r>
            <a:r>
              <a:rPr lang="en" sz="6428">
                <a:solidFill>
                  <a:schemeClr val="dk1"/>
                </a:solidFill>
              </a:rPr>
              <a:t>. syracuse.com. Retrieved October 14, 2021, from https://www.syracuse.com/coronavirus/2020/03/coronavirus-peaks-coffee-company-cafe-hours-will-shorten-to-weekends-only.html. </a:t>
            </a:r>
            <a:endParaRPr sz="6428">
              <a:solidFill>
                <a:schemeClr val="dk1"/>
              </a:solidFill>
            </a:endParaRPr>
          </a:p>
          <a:p>
            <a:pPr marL="457200" lvl="0" indent="-330648" algn="l" rtl="0">
              <a:spcBef>
                <a:spcPts val="0"/>
              </a:spcBef>
              <a:spcAft>
                <a:spcPts val="0"/>
              </a:spcAft>
              <a:buClr>
                <a:schemeClr val="dk1"/>
              </a:buClr>
              <a:buSzPct val="100000"/>
              <a:buChar char="●"/>
            </a:pPr>
            <a:r>
              <a:rPr lang="en" sz="6428">
                <a:solidFill>
                  <a:schemeClr val="dk1"/>
                </a:solidFill>
              </a:rPr>
              <a:t>[6] Subaru, B. R. (n.d.). Community Spotlight: Peaks Coffee Company. Subaru. Retrieved October 20, 2021, from https://www.billrappsubaru.com/community-spotlight-peaks-coffee-company-syracuse-ny.htm. </a:t>
            </a:r>
            <a:endParaRPr sz="6428">
              <a:solidFill>
                <a:schemeClr val="dk1"/>
              </a:solidFill>
            </a:endParaRPr>
          </a:p>
          <a:p>
            <a:pPr marL="457200" lvl="0" indent="0" algn="l" rtl="0">
              <a:spcBef>
                <a:spcPts val="1200"/>
              </a:spcBef>
              <a:spcAft>
                <a:spcPts val="0"/>
              </a:spcAft>
              <a:buNone/>
            </a:pPr>
            <a:endParaRPr sz="1000">
              <a:solidFill>
                <a:schemeClr val="dk1"/>
              </a:solidFill>
            </a:endParaRPr>
          </a:p>
          <a:p>
            <a:pPr marL="457200" lvl="0" indent="0" algn="l" rtl="0">
              <a:spcBef>
                <a:spcPts val="1200"/>
              </a:spcBef>
              <a:spcAft>
                <a:spcPts val="1200"/>
              </a:spcAft>
              <a:buNone/>
            </a:pPr>
            <a:endParaRPr sz="1000"/>
          </a:p>
        </p:txBody>
      </p:sp>
      <p:pic>
        <p:nvPicPr>
          <p:cNvPr id="221" name="Google Shape;221;p26"/>
          <p:cNvPicPr preferRelativeResize="0"/>
          <p:nvPr/>
        </p:nvPicPr>
        <p:blipFill>
          <a:blip r:embed="rId4">
            <a:alphaModFix/>
          </a:blip>
          <a:stretch>
            <a:fillRect/>
          </a:stretch>
        </p:blipFill>
        <p:spPr>
          <a:xfrm>
            <a:off x="7386697" y="4694978"/>
            <a:ext cx="1681177" cy="27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References</a:t>
            </a:r>
            <a:endParaRPr/>
          </a:p>
        </p:txBody>
      </p:sp>
      <p:sp>
        <p:nvSpPr>
          <p:cNvPr id="227" name="Google Shape;227;p27"/>
          <p:cNvSpPr txBox="1">
            <a:spLocks noGrp="1"/>
          </p:cNvSpPr>
          <p:nvPr>
            <p:ph type="body" idx="1"/>
          </p:nvPr>
        </p:nvSpPr>
        <p:spPr>
          <a:xfrm>
            <a:off x="311700" y="1152475"/>
            <a:ext cx="8520600" cy="3752100"/>
          </a:xfrm>
          <a:prstGeom prst="rect">
            <a:avLst/>
          </a:prstGeom>
        </p:spPr>
        <p:txBody>
          <a:bodyPr spcFirstLastPara="1" wrap="square" lIns="91425" tIns="91425" rIns="91425" bIns="91425" anchor="t" anchorCtr="0">
            <a:noAutofit/>
          </a:bodyPr>
          <a:lstStyle/>
          <a:p>
            <a:pPr marL="457200" lvl="0" indent="-330200" algn="l" rtl="0">
              <a:spcBef>
                <a:spcPts val="1200"/>
              </a:spcBef>
              <a:spcAft>
                <a:spcPts val="0"/>
              </a:spcAft>
              <a:buClr>
                <a:schemeClr val="dk1"/>
              </a:buClr>
              <a:buSzPts val="1600"/>
              <a:buChar char="●"/>
            </a:pPr>
            <a:r>
              <a:rPr lang="en" sz="1600">
                <a:solidFill>
                  <a:schemeClr val="dk1"/>
                </a:solidFill>
              </a:rPr>
              <a:t>[7] Peaks Coffee Company. Visit Syracuse. (n.d.). Retrieved October 20, 2021, from https://www.visitsyracuse.com/listing/peaks-coffee-company/1352/. </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[8] Founders: Peaks Coffee Company. Peaks Coffee Co. (n.d.). Retrieved October 20, 2021, from https://www.peakscoffeeco.com/founders. </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[9] Our partners. Peaks Coffee Co. (n.d.). Retrieved October 20, 2021, from https://www.peakscoffeeco.com/our-partners. </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[10] Coffee Peaks Company. (n.d.). Retrieved October 20, 2021, from https://peaksmobileorder.square.site/. </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[11] Emerson, J. (2018, July 19). Peaks Coffee Co. leaving Nelson in August. Eagle News Online. Retrieved October 20, 2021, from https://eaglenewsonline.com/new/business/2018/07/18/peaks-coffee-co-leaving-nelson-in-august/. </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[12] Interview with Employee, Garrett Delong</a:t>
            </a:r>
            <a:endParaRPr sz="1600">
              <a:solidFill>
                <a:schemeClr val="dk1"/>
              </a:solidFill>
            </a:endParaRPr>
          </a:p>
          <a:p>
            <a:pPr marL="0" lvl="0" indent="0" algn="l" rtl="0">
              <a:spcBef>
                <a:spcPts val="1200"/>
              </a:spcBef>
              <a:spcAft>
                <a:spcPts val="1200"/>
              </a:spcAft>
              <a:buNone/>
            </a:pPr>
            <a:endParaRPr sz="1600"/>
          </a:p>
        </p:txBody>
      </p:sp>
      <p:pic>
        <p:nvPicPr>
          <p:cNvPr id="228" name="Google Shape;228;p27"/>
          <p:cNvPicPr preferRelativeResize="0"/>
          <p:nvPr/>
        </p:nvPicPr>
        <p:blipFill>
          <a:blip r:embed="rId3">
            <a:alphaModFix/>
          </a:blip>
          <a:stretch>
            <a:fillRect/>
          </a:stretch>
        </p:blipFill>
        <p:spPr>
          <a:xfrm>
            <a:off x="7386697" y="4694978"/>
            <a:ext cx="1681177" cy="27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949950" y="1113456"/>
            <a:ext cx="1681200" cy="1680900"/>
          </a:xfrm>
          <a:prstGeom prst="ellipse">
            <a:avLst/>
          </a:prstGeom>
          <a:noFill/>
          <a:ln w="28575"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pic>
        <p:nvPicPr>
          <p:cNvPr id="68" name="Google Shape;68;p14"/>
          <p:cNvPicPr preferRelativeResize="0"/>
          <p:nvPr/>
        </p:nvPicPr>
        <p:blipFill rotWithShape="1">
          <a:blip r:embed="rId4">
            <a:alphaModFix/>
          </a:blip>
          <a:srcRect/>
          <a:stretch/>
        </p:blipFill>
        <p:spPr>
          <a:xfrm>
            <a:off x="7102750" y="1251250"/>
            <a:ext cx="1681200" cy="1646100"/>
          </a:xfrm>
          <a:prstGeom prst="ellipse">
            <a:avLst/>
          </a:prstGeom>
          <a:noFill/>
          <a:ln w="28575" cap="flat" cmpd="sng">
            <a:solidFill>
              <a:schemeClr val="accent5"/>
            </a:solidFill>
            <a:prstDash val="solid"/>
            <a:round/>
            <a:headEnd type="none" w="sm" len="sm"/>
            <a:tailEnd type="none" w="sm" len="sm"/>
          </a:ln>
        </p:spPr>
      </p:pic>
      <p:pic>
        <p:nvPicPr>
          <p:cNvPr id="69" name="Google Shape;69;p14"/>
          <p:cNvPicPr preferRelativeResize="0"/>
          <p:nvPr/>
        </p:nvPicPr>
        <p:blipFill rotWithShape="1">
          <a:blip r:embed="rId5">
            <a:alphaModFix/>
          </a:blip>
          <a:srcRect t="6629" b="24952"/>
          <a:stretch/>
        </p:blipFill>
        <p:spPr>
          <a:xfrm>
            <a:off x="4996775" y="1211500"/>
            <a:ext cx="1681200" cy="1725600"/>
          </a:xfrm>
          <a:prstGeom prst="ellipse">
            <a:avLst/>
          </a:prstGeom>
          <a:noFill/>
          <a:ln w="28575" cap="flat" cmpd="sng">
            <a:solidFill>
              <a:schemeClr val="accent5"/>
            </a:solidFill>
            <a:prstDash val="solid"/>
            <a:round/>
            <a:headEnd type="none" w="sm" len="sm"/>
            <a:tailEnd type="none" w="sm" len="sm"/>
          </a:ln>
        </p:spPr>
      </p:pic>
      <p:pic>
        <p:nvPicPr>
          <p:cNvPr id="70" name="Google Shape;70;p14"/>
          <p:cNvPicPr preferRelativeResize="0"/>
          <p:nvPr/>
        </p:nvPicPr>
        <p:blipFill rotWithShape="1">
          <a:blip r:embed="rId6">
            <a:alphaModFix/>
          </a:blip>
          <a:srcRect l="5109" t="3148" r="5100" b="3148"/>
          <a:stretch/>
        </p:blipFill>
        <p:spPr>
          <a:xfrm>
            <a:off x="3022205" y="1107600"/>
            <a:ext cx="1549800" cy="1725600"/>
          </a:xfrm>
          <a:prstGeom prst="ellipse">
            <a:avLst/>
          </a:prstGeom>
          <a:noFill/>
          <a:ln w="28575" cap="flat" cmpd="sng">
            <a:solidFill>
              <a:schemeClr val="accent5"/>
            </a:solidFill>
            <a:prstDash val="solid"/>
            <a:round/>
            <a:headEnd type="none" w="sm" len="sm"/>
            <a:tailEnd type="none" w="sm" len="sm"/>
          </a:ln>
        </p:spPr>
      </p:pic>
      <p:sp>
        <p:nvSpPr>
          <p:cNvPr id="71" name="Google Shape;71;p14"/>
          <p:cNvSpPr txBox="1"/>
          <p:nvPr/>
        </p:nvSpPr>
        <p:spPr>
          <a:xfrm>
            <a:off x="7859163" y="1251250"/>
            <a:ext cx="1284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Lato"/>
              <a:ea typeface="Lato"/>
              <a:cs typeface="Lato"/>
              <a:sym typeface="Lato"/>
            </a:endParaRPr>
          </a:p>
        </p:txBody>
      </p:sp>
      <p:pic>
        <p:nvPicPr>
          <p:cNvPr id="72" name="Google Shape;72;p14"/>
          <p:cNvPicPr preferRelativeResize="0"/>
          <p:nvPr/>
        </p:nvPicPr>
        <p:blipFill>
          <a:blip r:embed="rId7">
            <a:alphaModFix/>
          </a:blip>
          <a:stretch>
            <a:fillRect/>
          </a:stretch>
        </p:blipFill>
        <p:spPr>
          <a:xfrm>
            <a:off x="7240447" y="4587703"/>
            <a:ext cx="1681177" cy="272300"/>
          </a:xfrm>
          <a:prstGeom prst="rect">
            <a:avLst/>
          </a:prstGeom>
          <a:noFill/>
          <a:ln>
            <a:noFill/>
          </a:ln>
        </p:spPr>
      </p:pic>
      <p:sp>
        <p:nvSpPr>
          <p:cNvPr id="73" name="Google Shape;73;p14"/>
          <p:cNvSpPr txBox="1">
            <a:spLocks noGrp="1"/>
          </p:cNvSpPr>
          <p:nvPr>
            <p:ph type="title"/>
          </p:nvPr>
        </p:nvSpPr>
        <p:spPr>
          <a:xfrm>
            <a:off x="263350" y="255100"/>
            <a:ext cx="8520600" cy="62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80"/>
              <a:t>The Team</a:t>
            </a:r>
            <a:endParaRPr sz="3080"/>
          </a:p>
        </p:txBody>
      </p:sp>
      <p:sp>
        <p:nvSpPr>
          <p:cNvPr id="74" name="Google Shape;74;p14"/>
          <p:cNvSpPr txBox="1"/>
          <p:nvPr/>
        </p:nvSpPr>
        <p:spPr>
          <a:xfrm>
            <a:off x="923400" y="3110200"/>
            <a:ext cx="1734300" cy="1462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5"/>
                </a:solidFill>
                <a:latin typeface="Lato"/>
                <a:ea typeface="Lato"/>
                <a:cs typeface="Lato"/>
                <a:sym typeface="Lato"/>
              </a:rPr>
              <a:t>Zachary Goldstein</a:t>
            </a:r>
            <a:endParaRPr b="1">
              <a:solidFill>
                <a:schemeClr val="accent5"/>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Major:</a:t>
            </a:r>
            <a:r>
              <a:rPr lang="en" sz="1100">
                <a:latin typeface="Lato"/>
                <a:ea typeface="Lato"/>
                <a:cs typeface="Lato"/>
                <a:sym typeface="Lato"/>
              </a:rPr>
              <a:t> IM&amp;T</a:t>
            </a:r>
            <a:endParaRPr sz="1100">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Concentration:</a:t>
            </a:r>
            <a:r>
              <a:rPr lang="en" sz="1100">
                <a:latin typeface="Lato"/>
                <a:ea typeface="Lato"/>
                <a:cs typeface="Lato"/>
                <a:sym typeface="Lato"/>
              </a:rPr>
              <a:t> Information Security Management</a:t>
            </a:r>
            <a:endParaRPr sz="1100">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p:txBody>
      </p:sp>
      <p:sp>
        <p:nvSpPr>
          <p:cNvPr id="75" name="Google Shape;75;p14"/>
          <p:cNvSpPr txBox="1"/>
          <p:nvPr/>
        </p:nvSpPr>
        <p:spPr>
          <a:xfrm>
            <a:off x="2846100" y="3110200"/>
            <a:ext cx="19020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5"/>
                </a:solidFill>
                <a:latin typeface="Lato"/>
                <a:ea typeface="Lato"/>
                <a:cs typeface="Lato"/>
                <a:sym typeface="Lato"/>
              </a:rPr>
              <a:t>William Chen</a:t>
            </a:r>
            <a:endParaRPr b="1">
              <a:solidFill>
                <a:schemeClr val="accent5"/>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Major:</a:t>
            </a:r>
            <a:r>
              <a:rPr lang="en" sz="1100">
                <a:latin typeface="Lato"/>
                <a:ea typeface="Lato"/>
                <a:cs typeface="Lato"/>
                <a:sym typeface="Lato"/>
              </a:rPr>
              <a:t> IM&amp;T</a:t>
            </a:r>
            <a:endParaRPr sz="1100">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Concentration:</a:t>
            </a:r>
            <a:r>
              <a:rPr lang="en" sz="1100">
                <a:latin typeface="Lato"/>
                <a:ea typeface="Lato"/>
                <a:cs typeface="Lato"/>
                <a:sym typeface="Lato"/>
              </a:rPr>
              <a:t> Information Security Management</a:t>
            </a:r>
            <a:endParaRPr sz="1100">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76" name="Google Shape;76;p14"/>
          <p:cNvSpPr txBox="1"/>
          <p:nvPr/>
        </p:nvSpPr>
        <p:spPr>
          <a:xfrm>
            <a:off x="4828175" y="3110200"/>
            <a:ext cx="20184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5"/>
                </a:solidFill>
                <a:latin typeface="Lato"/>
                <a:ea typeface="Lato"/>
                <a:cs typeface="Lato"/>
                <a:sym typeface="Lato"/>
              </a:rPr>
              <a:t>Cristina Aillon</a:t>
            </a:r>
            <a:endParaRPr b="1">
              <a:solidFill>
                <a:schemeClr val="accent5"/>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Major: </a:t>
            </a:r>
            <a:r>
              <a:rPr lang="en" sz="1100">
                <a:latin typeface="Lato"/>
                <a:ea typeface="Lato"/>
                <a:cs typeface="Lato"/>
                <a:sym typeface="Lato"/>
              </a:rPr>
              <a:t> IM&amp;T</a:t>
            </a:r>
            <a:endParaRPr sz="1100">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Concentration: </a:t>
            </a:r>
            <a:r>
              <a:rPr lang="en" sz="1100">
                <a:latin typeface="Lato"/>
                <a:ea typeface="Lato"/>
                <a:cs typeface="Lato"/>
                <a:sym typeface="Lato"/>
              </a:rPr>
              <a:t>Data Analytics</a:t>
            </a:r>
            <a:endParaRPr sz="1100">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Minor: </a:t>
            </a:r>
            <a:r>
              <a:rPr lang="en" sz="1100">
                <a:latin typeface="Lato"/>
                <a:ea typeface="Lato"/>
                <a:cs typeface="Lato"/>
                <a:sym typeface="Lato"/>
              </a:rPr>
              <a:t>Art History</a:t>
            </a:r>
            <a:endParaRPr sz="1100">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77" name="Google Shape;77;p14"/>
          <p:cNvSpPr txBox="1"/>
          <p:nvPr/>
        </p:nvSpPr>
        <p:spPr>
          <a:xfrm>
            <a:off x="7146550" y="3141250"/>
            <a:ext cx="15936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5"/>
                </a:solidFill>
                <a:latin typeface="Lato"/>
                <a:ea typeface="Lato"/>
                <a:cs typeface="Lato"/>
                <a:sym typeface="Lato"/>
              </a:rPr>
              <a:t>Taylor Carlson</a:t>
            </a:r>
            <a:endParaRPr b="1">
              <a:solidFill>
                <a:schemeClr val="accent5"/>
              </a:solidFill>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Major: </a:t>
            </a:r>
            <a:r>
              <a:rPr lang="en" sz="1100">
                <a:latin typeface="Lato"/>
                <a:ea typeface="Lato"/>
                <a:cs typeface="Lato"/>
                <a:sym typeface="Lato"/>
              </a:rPr>
              <a:t>IM&amp;T</a:t>
            </a:r>
            <a:endParaRPr sz="1100">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Concentration: </a:t>
            </a:r>
            <a:r>
              <a:rPr lang="en" sz="1100">
                <a:latin typeface="Lato"/>
                <a:ea typeface="Lato"/>
                <a:cs typeface="Lato"/>
                <a:sym typeface="Lato"/>
              </a:rPr>
              <a:t>Information Security Management and Data Analytics</a:t>
            </a:r>
            <a:endParaRPr>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83" name="Google Shape;8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333333"/>
              </a:buClr>
              <a:buSzPts val="1800"/>
              <a:buAutoNum type="arabicPeriod"/>
            </a:pPr>
            <a:r>
              <a:rPr lang="en" u="sng">
                <a:solidFill>
                  <a:schemeClr val="hlink"/>
                </a:solidFill>
                <a:hlinkClick r:id="rId3" action="ppaction://hlinksldjump"/>
              </a:rPr>
              <a:t>Research Methods</a:t>
            </a:r>
            <a:endParaRPr/>
          </a:p>
          <a:p>
            <a:pPr marL="457200" lvl="0" indent="-342900" algn="l" rtl="0">
              <a:spcBef>
                <a:spcPts val="0"/>
              </a:spcBef>
              <a:spcAft>
                <a:spcPts val="0"/>
              </a:spcAft>
              <a:buClr>
                <a:srgbClr val="333333"/>
              </a:buClr>
              <a:buSzPts val="1800"/>
              <a:buAutoNum type="arabicPeriod"/>
            </a:pPr>
            <a:r>
              <a:rPr lang="en" u="sng">
                <a:solidFill>
                  <a:schemeClr val="hlink"/>
                </a:solidFill>
                <a:hlinkClick r:id="rId4" action="ppaction://hlinksldjump"/>
              </a:rPr>
              <a:t>Industry Overview</a:t>
            </a:r>
            <a:endParaRPr>
              <a:solidFill>
                <a:srgbClr val="333333"/>
              </a:solidFill>
            </a:endParaRPr>
          </a:p>
          <a:p>
            <a:pPr marL="914400" lvl="1" indent="-330200" algn="l" rtl="0">
              <a:spcBef>
                <a:spcPts val="0"/>
              </a:spcBef>
              <a:spcAft>
                <a:spcPts val="0"/>
              </a:spcAft>
              <a:buClr>
                <a:srgbClr val="333333"/>
              </a:buClr>
              <a:buSzPts val="1600"/>
              <a:buAutoNum type="alphaLcPeriod"/>
            </a:pPr>
            <a:r>
              <a:rPr lang="en" sz="1600">
                <a:solidFill>
                  <a:srgbClr val="333333"/>
                </a:solidFill>
              </a:rPr>
              <a:t>IBISWorld Reports</a:t>
            </a:r>
            <a:endParaRPr sz="1600">
              <a:solidFill>
                <a:srgbClr val="333333"/>
              </a:solidFill>
            </a:endParaRPr>
          </a:p>
          <a:p>
            <a:pPr marL="457200" lvl="0" indent="-342900" algn="l" rtl="0">
              <a:spcBef>
                <a:spcPts val="0"/>
              </a:spcBef>
              <a:spcAft>
                <a:spcPts val="0"/>
              </a:spcAft>
              <a:buClr>
                <a:srgbClr val="333333"/>
              </a:buClr>
              <a:buSzPts val="1800"/>
              <a:buAutoNum type="arabicPeriod"/>
            </a:pPr>
            <a:r>
              <a:rPr lang="en" u="sng">
                <a:solidFill>
                  <a:schemeClr val="hlink"/>
                </a:solidFill>
                <a:hlinkClick r:id="rId5" action="ppaction://hlinksldjump"/>
              </a:rPr>
              <a:t>Overview of Peaks Coffee</a:t>
            </a:r>
            <a:endParaRPr>
              <a:solidFill>
                <a:srgbClr val="333333"/>
              </a:solidFill>
            </a:endParaRPr>
          </a:p>
          <a:p>
            <a:pPr marL="457200" lvl="0" indent="-342900" algn="l" rtl="0">
              <a:spcBef>
                <a:spcPts val="0"/>
              </a:spcBef>
              <a:spcAft>
                <a:spcPts val="0"/>
              </a:spcAft>
              <a:buClr>
                <a:srgbClr val="333333"/>
              </a:buClr>
              <a:buSzPts val="1800"/>
              <a:buAutoNum type="arabicPeriod"/>
            </a:pPr>
            <a:r>
              <a:rPr lang="en" u="sng">
                <a:solidFill>
                  <a:schemeClr val="hlink"/>
                </a:solidFill>
                <a:hlinkClick r:id="rId6" action="ppaction://hlinksldjump"/>
              </a:rPr>
              <a:t>Interviews and Site Visits</a:t>
            </a:r>
            <a:endParaRPr>
              <a:solidFill>
                <a:srgbClr val="333333"/>
              </a:solidFill>
            </a:endParaRPr>
          </a:p>
          <a:p>
            <a:pPr marL="457200" lvl="0" indent="-342900" algn="l" rtl="0">
              <a:spcBef>
                <a:spcPts val="0"/>
              </a:spcBef>
              <a:spcAft>
                <a:spcPts val="0"/>
              </a:spcAft>
              <a:buClr>
                <a:srgbClr val="333333"/>
              </a:buClr>
              <a:buSzPts val="1800"/>
              <a:buAutoNum type="arabicPeriod"/>
            </a:pPr>
            <a:r>
              <a:rPr lang="en" u="sng">
                <a:solidFill>
                  <a:schemeClr val="hlink"/>
                </a:solidFill>
                <a:hlinkClick r:id="rId7" action="ppaction://hlinksldjump"/>
              </a:rPr>
              <a:t>SWOT analysis</a:t>
            </a:r>
            <a:endParaRPr>
              <a:solidFill>
                <a:srgbClr val="333333"/>
              </a:solidFill>
            </a:endParaRPr>
          </a:p>
          <a:p>
            <a:pPr marL="457200" lvl="0" indent="-342900" algn="l" rtl="0">
              <a:spcBef>
                <a:spcPts val="0"/>
              </a:spcBef>
              <a:spcAft>
                <a:spcPts val="0"/>
              </a:spcAft>
              <a:buClr>
                <a:srgbClr val="333333"/>
              </a:buClr>
              <a:buSzPts val="1800"/>
              <a:buAutoNum type="arabicPeriod"/>
            </a:pPr>
            <a:r>
              <a:rPr lang="en" u="sng">
                <a:solidFill>
                  <a:schemeClr val="hlink"/>
                </a:solidFill>
                <a:hlinkClick r:id="rId8" action="ppaction://hlinksldjump"/>
              </a:rPr>
              <a:t>Major Risks</a:t>
            </a:r>
            <a:endParaRPr>
              <a:solidFill>
                <a:srgbClr val="333333"/>
              </a:solidFill>
            </a:endParaRPr>
          </a:p>
          <a:p>
            <a:pPr marL="457200" lvl="0" indent="-342900" algn="l" rtl="0">
              <a:spcBef>
                <a:spcPts val="0"/>
              </a:spcBef>
              <a:spcAft>
                <a:spcPts val="0"/>
              </a:spcAft>
              <a:buClr>
                <a:srgbClr val="333333"/>
              </a:buClr>
              <a:buSzPts val="1800"/>
              <a:buAutoNum type="arabicPeriod"/>
            </a:pPr>
            <a:r>
              <a:rPr lang="en" u="sng">
                <a:solidFill>
                  <a:schemeClr val="hlink"/>
                </a:solidFill>
                <a:hlinkClick r:id="rId9" action="ppaction://hlinksldjump"/>
              </a:rPr>
              <a:t>Recommendations</a:t>
            </a:r>
            <a:endParaRPr>
              <a:solidFill>
                <a:srgbClr val="333333"/>
              </a:solidFill>
            </a:endParaRPr>
          </a:p>
          <a:p>
            <a:pPr marL="457200" lvl="0" indent="-342900" algn="l" rtl="0">
              <a:spcBef>
                <a:spcPts val="0"/>
              </a:spcBef>
              <a:spcAft>
                <a:spcPts val="0"/>
              </a:spcAft>
              <a:buClr>
                <a:srgbClr val="333333"/>
              </a:buClr>
              <a:buSzPts val="1800"/>
              <a:buAutoNum type="arabicPeriod"/>
            </a:pPr>
            <a:r>
              <a:rPr lang="en" u="sng">
                <a:solidFill>
                  <a:schemeClr val="hlink"/>
                </a:solidFill>
                <a:hlinkClick r:id="rId10" action="ppaction://hlinksldjump"/>
              </a:rPr>
              <a:t>Lessons Learned and Insights</a:t>
            </a:r>
            <a:endParaRPr>
              <a:solidFill>
                <a:srgbClr val="333333"/>
              </a:solidFill>
            </a:endParaRPr>
          </a:p>
          <a:p>
            <a:pPr marL="457200" lvl="0" indent="-342900" algn="l" rtl="0">
              <a:spcBef>
                <a:spcPts val="0"/>
              </a:spcBef>
              <a:spcAft>
                <a:spcPts val="0"/>
              </a:spcAft>
              <a:buClr>
                <a:srgbClr val="333333"/>
              </a:buClr>
              <a:buSzPts val="1800"/>
              <a:buAutoNum type="arabicPeriod"/>
            </a:pPr>
            <a:r>
              <a:rPr lang="en" u="sng">
                <a:solidFill>
                  <a:schemeClr val="hlink"/>
                </a:solidFill>
                <a:hlinkClick r:id="rId11" action="ppaction://hlinksldjump"/>
              </a:rPr>
              <a:t>References</a:t>
            </a:r>
            <a:endParaRPr>
              <a:solidFill>
                <a:srgbClr val="333333"/>
              </a:solidFill>
            </a:endParaRPr>
          </a:p>
        </p:txBody>
      </p:sp>
      <p:pic>
        <p:nvPicPr>
          <p:cNvPr id="84" name="Google Shape;84;p15"/>
          <p:cNvPicPr preferRelativeResize="0"/>
          <p:nvPr/>
        </p:nvPicPr>
        <p:blipFill>
          <a:blip r:embed="rId12">
            <a:alphaModFix/>
          </a:blip>
          <a:stretch>
            <a:fillRect/>
          </a:stretch>
        </p:blipFill>
        <p:spPr>
          <a:xfrm>
            <a:off x="7386697" y="4694978"/>
            <a:ext cx="1681177" cy="272300"/>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Methods</a:t>
            </a:r>
            <a:endParaRPr/>
          </a:p>
        </p:txBody>
      </p:sp>
      <p:sp>
        <p:nvSpPr>
          <p:cNvPr id="90" name="Google Shape;9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333333"/>
              </a:buClr>
              <a:buSzPts val="1800"/>
              <a:buChar char="●"/>
            </a:pPr>
            <a:r>
              <a:rPr lang="en" b="1">
                <a:solidFill>
                  <a:srgbClr val="333333"/>
                </a:solidFill>
              </a:rPr>
              <a:t>Archival Information Searches</a:t>
            </a:r>
            <a:endParaRPr b="1">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IBISWorld report 72221B- Coffee shops &amp; Snack shops in US</a:t>
            </a:r>
            <a:endParaRPr sz="1600">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Peaks Coffee Website- </a:t>
            </a:r>
            <a:r>
              <a:rPr lang="en" sz="1600" u="sng">
                <a:solidFill>
                  <a:schemeClr val="hlink"/>
                </a:solidFill>
                <a:hlinkClick r:id="rId3"/>
              </a:rPr>
              <a:t>https://www.peakscoffeeco.com/</a:t>
            </a:r>
            <a:endParaRPr sz="1600">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Social Media (Facebook and Instagram)</a:t>
            </a:r>
            <a:endParaRPr sz="1600">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Google</a:t>
            </a:r>
            <a:endParaRPr sz="1600">
              <a:solidFill>
                <a:srgbClr val="333333"/>
              </a:solidFill>
            </a:endParaRPr>
          </a:p>
          <a:p>
            <a:pPr marL="1371600" lvl="2" indent="-330200" algn="l" rtl="0">
              <a:spcBef>
                <a:spcPts val="0"/>
              </a:spcBef>
              <a:spcAft>
                <a:spcPts val="0"/>
              </a:spcAft>
              <a:buClr>
                <a:srgbClr val="333333"/>
              </a:buClr>
              <a:buSzPts val="1600"/>
              <a:buChar char="■"/>
            </a:pPr>
            <a:r>
              <a:rPr lang="en" sz="1600">
                <a:solidFill>
                  <a:srgbClr val="333333"/>
                </a:solidFill>
              </a:rPr>
              <a:t>“Peaks Coffee”</a:t>
            </a:r>
            <a:endParaRPr sz="1600">
              <a:solidFill>
                <a:srgbClr val="333333"/>
              </a:solidFill>
            </a:endParaRPr>
          </a:p>
          <a:p>
            <a:pPr marL="457200" lvl="0" indent="-342900" algn="l" rtl="0">
              <a:spcBef>
                <a:spcPts val="0"/>
              </a:spcBef>
              <a:spcAft>
                <a:spcPts val="0"/>
              </a:spcAft>
              <a:buClr>
                <a:srgbClr val="333333"/>
              </a:buClr>
              <a:buSzPts val="1800"/>
              <a:buChar char="●"/>
            </a:pPr>
            <a:r>
              <a:rPr lang="en" b="1">
                <a:solidFill>
                  <a:srgbClr val="333333"/>
                </a:solidFill>
              </a:rPr>
              <a:t>Observations</a:t>
            </a:r>
            <a:endParaRPr sz="1600" b="1">
              <a:solidFill>
                <a:srgbClr val="333333"/>
              </a:solidFill>
            </a:endParaRPr>
          </a:p>
          <a:p>
            <a:pPr marL="457200" lvl="0" indent="-342900" algn="l" rtl="0">
              <a:spcBef>
                <a:spcPts val="0"/>
              </a:spcBef>
              <a:spcAft>
                <a:spcPts val="0"/>
              </a:spcAft>
              <a:buClr>
                <a:srgbClr val="333333"/>
              </a:buClr>
              <a:buSzPts val="1800"/>
              <a:buChar char="●"/>
            </a:pPr>
            <a:r>
              <a:rPr lang="en" b="1">
                <a:solidFill>
                  <a:srgbClr val="333333"/>
                </a:solidFill>
              </a:rPr>
              <a:t>Non-recorded interviews</a:t>
            </a:r>
            <a:endParaRPr b="1">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Owner</a:t>
            </a:r>
            <a:endParaRPr sz="1600">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Employees (Barista)</a:t>
            </a:r>
            <a:endParaRPr>
              <a:solidFill>
                <a:srgbClr val="333333"/>
              </a:solidFill>
            </a:endParaRPr>
          </a:p>
        </p:txBody>
      </p:sp>
      <p:pic>
        <p:nvPicPr>
          <p:cNvPr id="91" name="Google Shape;91;p16"/>
          <p:cNvPicPr preferRelativeResize="0"/>
          <p:nvPr/>
        </p:nvPicPr>
        <p:blipFill>
          <a:blip r:embed="rId4">
            <a:alphaModFix/>
          </a:blip>
          <a:stretch>
            <a:fillRect/>
          </a:stretch>
        </p:blipFill>
        <p:spPr>
          <a:xfrm>
            <a:off x="7386697" y="4694978"/>
            <a:ext cx="1681177" cy="272300"/>
          </a:xfrm>
          <a:prstGeom prst="rect">
            <a:avLst/>
          </a:prstGeom>
          <a:noFill/>
          <a:ln>
            <a:noFill/>
          </a:ln>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311700" y="12320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Coffee Shops and Cafes </a:t>
            </a:r>
            <a:endParaRPr sz="1000" b="0">
              <a:solidFill>
                <a:srgbClr val="000000"/>
              </a:solidFill>
              <a:highlight>
                <a:srgbClr val="F4F4F4"/>
              </a:highlight>
              <a:latin typeface="Arial"/>
              <a:ea typeface="Arial"/>
              <a:cs typeface="Arial"/>
              <a:sym typeface="Arial"/>
            </a:endParaRPr>
          </a:p>
          <a:p>
            <a:pPr marL="0" lvl="0" indent="0" algn="l" rtl="0">
              <a:spcBef>
                <a:spcPts val="0"/>
              </a:spcBef>
              <a:spcAft>
                <a:spcPts val="0"/>
              </a:spcAft>
              <a:buNone/>
            </a:pPr>
            <a:endParaRPr/>
          </a:p>
        </p:txBody>
      </p:sp>
      <p:sp>
        <p:nvSpPr>
          <p:cNvPr id="97" name="Google Shape;97;p17"/>
          <p:cNvSpPr txBox="1">
            <a:spLocks noGrp="1"/>
          </p:cNvSpPr>
          <p:nvPr>
            <p:ph type="body" idx="1"/>
          </p:nvPr>
        </p:nvSpPr>
        <p:spPr>
          <a:xfrm>
            <a:off x="311700" y="689975"/>
            <a:ext cx="3766200" cy="427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333333"/>
              </a:buClr>
              <a:buSzPts val="1600"/>
              <a:buChar char="●"/>
            </a:pPr>
            <a:r>
              <a:rPr lang="en" sz="1600">
                <a:solidFill>
                  <a:srgbClr val="333333"/>
                </a:solidFill>
                <a:highlight>
                  <a:schemeClr val="lt1"/>
                </a:highlight>
              </a:rPr>
              <a:t>Revenue: $47.1 Billion </a:t>
            </a:r>
            <a:r>
              <a:rPr lang="en" sz="1600" baseline="30000">
                <a:solidFill>
                  <a:srgbClr val="333333"/>
                </a:solidFill>
                <a:highlight>
                  <a:schemeClr val="lt1"/>
                </a:highlight>
              </a:rPr>
              <a:t>3</a:t>
            </a:r>
            <a:endParaRPr sz="1600" baseline="30000">
              <a:solidFill>
                <a:srgbClr val="333333"/>
              </a:solidFill>
              <a:highlight>
                <a:schemeClr val="lt1"/>
              </a:highlight>
            </a:endParaRPr>
          </a:p>
          <a:p>
            <a:pPr marL="457200" lvl="0" indent="-330200" algn="l" rtl="0">
              <a:spcBef>
                <a:spcPts val="0"/>
              </a:spcBef>
              <a:spcAft>
                <a:spcPts val="0"/>
              </a:spcAft>
              <a:buClr>
                <a:srgbClr val="333333"/>
              </a:buClr>
              <a:buSzPts val="1600"/>
              <a:buChar char="●"/>
            </a:pPr>
            <a:r>
              <a:rPr lang="en" sz="1600">
                <a:solidFill>
                  <a:srgbClr val="333333"/>
                </a:solidFill>
                <a:highlight>
                  <a:schemeClr val="lt1"/>
                </a:highlight>
              </a:rPr>
              <a:t>7.2% decline in 2020 </a:t>
            </a:r>
            <a:r>
              <a:rPr lang="en" sz="1600" baseline="30000">
                <a:solidFill>
                  <a:srgbClr val="333333"/>
                </a:solidFill>
                <a:highlight>
                  <a:schemeClr val="lt1"/>
                </a:highlight>
              </a:rPr>
              <a:t>3</a:t>
            </a:r>
            <a:endParaRPr sz="1600">
              <a:solidFill>
                <a:srgbClr val="333333"/>
              </a:solidFill>
              <a:highlight>
                <a:schemeClr val="lt1"/>
              </a:highlight>
            </a:endParaRPr>
          </a:p>
          <a:p>
            <a:pPr marL="914400" lvl="1" indent="-330200" algn="l" rtl="0">
              <a:spcBef>
                <a:spcPts val="0"/>
              </a:spcBef>
              <a:spcAft>
                <a:spcPts val="0"/>
              </a:spcAft>
              <a:buSzPts val="1600"/>
              <a:buChar char="○"/>
            </a:pPr>
            <a:r>
              <a:rPr lang="en" sz="1600">
                <a:solidFill>
                  <a:srgbClr val="333333"/>
                </a:solidFill>
                <a:highlight>
                  <a:schemeClr val="lt1"/>
                </a:highlight>
              </a:rPr>
              <a:t>Expected to recover to $51.6 billion (revenue) by 2026</a:t>
            </a:r>
            <a:endParaRPr sz="1600">
              <a:solidFill>
                <a:srgbClr val="333333"/>
              </a:solidFill>
              <a:highlight>
                <a:schemeClr val="lt1"/>
              </a:highlight>
            </a:endParaRPr>
          </a:p>
          <a:p>
            <a:pPr marL="457200" lvl="0" indent="-330200" algn="l" rtl="0">
              <a:spcBef>
                <a:spcPts val="0"/>
              </a:spcBef>
              <a:spcAft>
                <a:spcPts val="0"/>
              </a:spcAft>
              <a:buClr>
                <a:srgbClr val="333333"/>
              </a:buClr>
              <a:buSzPts val="1600"/>
              <a:buChar char="●"/>
            </a:pPr>
            <a:r>
              <a:rPr lang="en" sz="1600">
                <a:solidFill>
                  <a:srgbClr val="333333"/>
                </a:solidFill>
                <a:highlight>
                  <a:schemeClr val="lt1"/>
                </a:highlight>
              </a:rPr>
              <a:t>Profit: $2.1 Billion </a:t>
            </a:r>
            <a:r>
              <a:rPr lang="en" sz="1600" baseline="30000">
                <a:solidFill>
                  <a:srgbClr val="333333"/>
                </a:solidFill>
                <a:highlight>
                  <a:schemeClr val="lt1"/>
                </a:highlight>
              </a:rPr>
              <a:t>3</a:t>
            </a:r>
            <a:endParaRPr sz="1600">
              <a:solidFill>
                <a:srgbClr val="333333"/>
              </a:solidFill>
              <a:highlight>
                <a:schemeClr val="lt1"/>
              </a:highlight>
            </a:endParaRPr>
          </a:p>
          <a:p>
            <a:pPr marL="914400" lvl="1" indent="-330200" algn="l" rtl="0">
              <a:spcBef>
                <a:spcPts val="0"/>
              </a:spcBef>
              <a:spcAft>
                <a:spcPts val="0"/>
              </a:spcAft>
              <a:buClr>
                <a:srgbClr val="333333"/>
              </a:buClr>
              <a:buSzPts val="1600"/>
              <a:buChar char="○"/>
            </a:pPr>
            <a:r>
              <a:rPr lang="en" sz="1600">
                <a:solidFill>
                  <a:srgbClr val="333333"/>
                </a:solidFill>
                <a:highlight>
                  <a:schemeClr val="lt1"/>
                </a:highlight>
              </a:rPr>
              <a:t>Profit margin: 4.5%</a:t>
            </a:r>
            <a:endParaRPr sz="1600">
              <a:solidFill>
                <a:srgbClr val="333333"/>
              </a:solidFill>
              <a:highlight>
                <a:schemeClr val="lt1"/>
              </a:highlight>
            </a:endParaRPr>
          </a:p>
          <a:p>
            <a:pPr marL="457200" lvl="0" indent="-330200" algn="l" rtl="0">
              <a:spcBef>
                <a:spcPts val="0"/>
              </a:spcBef>
              <a:spcAft>
                <a:spcPts val="0"/>
              </a:spcAft>
              <a:buClr>
                <a:srgbClr val="333333"/>
              </a:buClr>
              <a:buSzPts val="1600"/>
              <a:buChar char="●"/>
            </a:pPr>
            <a:r>
              <a:rPr lang="en" sz="1600">
                <a:solidFill>
                  <a:srgbClr val="333333"/>
                </a:solidFill>
                <a:highlight>
                  <a:schemeClr val="lt1"/>
                </a:highlight>
              </a:rPr>
              <a:t>63,630 businesses with over 760,000 employees </a:t>
            </a:r>
            <a:r>
              <a:rPr lang="en" sz="1600" baseline="30000">
                <a:solidFill>
                  <a:srgbClr val="333333"/>
                </a:solidFill>
                <a:highlight>
                  <a:schemeClr val="lt1"/>
                </a:highlight>
              </a:rPr>
              <a:t>3</a:t>
            </a:r>
            <a:endParaRPr sz="1600">
              <a:solidFill>
                <a:srgbClr val="333333"/>
              </a:solidFill>
              <a:highlight>
                <a:schemeClr val="lt1"/>
              </a:highlight>
            </a:endParaRPr>
          </a:p>
          <a:p>
            <a:pPr marL="457200" lvl="0" indent="-330200" algn="l" rtl="0">
              <a:spcBef>
                <a:spcPts val="0"/>
              </a:spcBef>
              <a:spcAft>
                <a:spcPts val="0"/>
              </a:spcAft>
              <a:buClr>
                <a:srgbClr val="333333"/>
              </a:buClr>
              <a:buSzPts val="1600"/>
              <a:buChar char="●"/>
            </a:pPr>
            <a:r>
              <a:rPr lang="en" sz="1600">
                <a:solidFill>
                  <a:srgbClr val="333333"/>
                </a:solidFill>
                <a:highlight>
                  <a:srgbClr val="FFFFFF"/>
                </a:highlight>
              </a:rPr>
              <a:t>Industry is comprised of coffees, teas, and snacks</a:t>
            </a:r>
            <a:r>
              <a:rPr lang="en" sz="1600">
                <a:solidFill>
                  <a:srgbClr val="333333"/>
                </a:solidFill>
                <a:highlight>
                  <a:schemeClr val="lt1"/>
                </a:highlight>
              </a:rPr>
              <a:t> </a:t>
            </a:r>
            <a:r>
              <a:rPr lang="en" sz="1600" baseline="30000">
                <a:solidFill>
                  <a:srgbClr val="333333"/>
                </a:solidFill>
                <a:highlight>
                  <a:schemeClr val="lt1"/>
                </a:highlight>
              </a:rPr>
              <a:t>3</a:t>
            </a:r>
            <a:endParaRPr sz="1600">
              <a:solidFill>
                <a:srgbClr val="333333"/>
              </a:solidFill>
              <a:highlight>
                <a:srgbClr val="FFFFFF"/>
              </a:highlight>
            </a:endParaRPr>
          </a:p>
          <a:p>
            <a:pPr marL="914400" lvl="1" indent="-330200" algn="l" rtl="0">
              <a:spcBef>
                <a:spcPts val="0"/>
              </a:spcBef>
              <a:spcAft>
                <a:spcPts val="0"/>
              </a:spcAft>
              <a:buClr>
                <a:srgbClr val="333333"/>
              </a:buClr>
              <a:buSzPts val="1600"/>
              <a:buChar char="○"/>
            </a:pPr>
            <a:r>
              <a:rPr lang="en" sz="1600">
                <a:solidFill>
                  <a:srgbClr val="333333"/>
                </a:solidFill>
                <a:highlight>
                  <a:srgbClr val="FFFFFF"/>
                </a:highlight>
              </a:rPr>
              <a:t>36.2% Starbucks</a:t>
            </a:r>
            <a:endParaRPr sz="1600">
              <a:solidFill>
                <a:srgbClr val="333333"/>
              </a:solidFill>
              <a:highlight>
                <a:schemeClr val="lt1"/>
              </a:highlight>
            </a:endParaRPr>
          </a:p>
        </p:txBody>
      </p:sp>
      <p:pic>
        <p:nvPicPr>
          <p:cNvPr id="98" name="Google Shape;98;p17"/>
          <p:cNvPicPr preferRelativeResize="0"/>
          <p:nvPr/>
        </p:nvPicPr>
        <p:blipFill>
          <a:blip r:embed="rId3">
            <a:alphaModFix/>
          </a:blip>
          <a:stretch>
            <a:fillRect/>
          </a:stretch>
        </p:blipFill>
        <p:spPr>
          <a:xfrm>
            <a:off x="7386697" y="4694978"/>
            <a:ext cx="1681177" cy="272300"/>
          </a:xfrm>
          <a:prstGeom prst="rect">
            <a:avLst/>
          </a:prstGeom>
          <a:noFill/>
          <a:ln>
            <a:noFill/>
          </a:ln>
        </p:spPr>
      </p:pic>
      <p:pic>
        <p:nvPicPr>
          <p:cNvPr id="99" name="Google Shape;99;p17"/>
          <p:cNvPicPr preferRelativeResize="0"/>
          <p:nvPr/>
        </p:nvPicPr>
        <p:blipFill>
          <a:blip r:embed="rId4">
            <a:alphaModFix/>
          </a:blip>
          <a:stretch>
            <a:fillRect/>
          </a:stretch>
        </p:blipFill>
        <p:spPr>
          <a:xfrm>
            <a:off x="5023306" y="170226"/>
            <a:ext cx="4044571" cy="4277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1"/>
                </a:solidFill>
              </a:rPr>
              <a:t>Coffee Shops and Cafes (Continued)</a:t>
            </a:r>
            <a:endParaRPr/>
          </a:p>
        </p:txBody>
      </p:sp>
      <p:sp>
        <p:nvSpPr>
          <p:cNvPr id="105" name="Google Shape;105;p18"/>
          <p:cNvSpPr txBox="1">
            <a:spLocks noGrp="1"/>
          </p:cNvSpPr>
          <p:nvPr>
            <p:ph type="body" idx="1"/>
          </p:nvPr>
        </p:nvSpPr>
        <p:spPr>
          <a:xfrm>
            <a:off x="311700" y="1152475"/>
            <a:ext cx="47727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333333"/>
              </a:buClr>
              <a:buSzPts val="1600"/>
              <a:buChar char="●"/>
            </a:pPr>
            <a:r>
              <a:rPr lang="en" sz="1600">
                <a:solidFill>
                  <a:srgbClr val="333333"/>
                </a:solidFill>
                <a:highlight>
                  <a:schemeClr val="lt1"/>
                </a:highlight>
              </a:rPr>
              <a:t>Traditional risks may include: </a:t>
            </a:r>
            <a:endParaRPr sz="1600">
              <a:solidFill>
                <a:srgbClr val="333333"/>
              </a:solidFill>
              <a:highlight>
                <a:schemeClr val="lt1"/>
              </a:highlight>
            </a:endParaRPr>
          </a:p>
          <a:p>
            <a:pPr marL="914400" lvl="1" indent="-330200" algn="l" rtl="0">
              <a:spcBef>
                <a:spcPts val="0"/>
              </a:spcBef>
              <a:spcAft>
                <a:spcPts val="0"/>
              </a:spcAft>
              <a:buClr>
                <a:srgbClr val="333333"/>
              </a:buClr>
              <a:buSzPts val="1600"/>
              <a:buChar char="○"/>
            </a:pPr>
            <a:r>
              <a:rPr lang="en" sz="1600">
                <a:solidFill>
                  <a:srgbClr val="333333"/>
                </a:solidFill>
                <a:highlight>
                  <a:schemeClr val="lt1"/>
                </a:highlight>
              </a:rPr>
              <a:t>Injury due to specialty equipment </a:t>
            </a:r>
            <a:r>
              <a:rPr lang="en" sz="1600" baseline="30000">
                <a:solidFill>
                  <a:srgbClr val="333333"/>
                </a:solidFill>
                <a:highlight>
                  <a:schemeClr val="lt1"/>
                </a:highlight>
              </a:rPr>
              <a:t>2</a:t>
            </a:r>
            <a:endParaRPr sz="1600" baseline="30000">
              <a:solidFill>
                <a:srgbClr val="333333"/>
              </a:solidFill>
              <a:highlight>
                <a:schemeClr val="lt1"/>
              </a:highlight>
            </a:endParaRPr>
          </a:p>
          <a:p>
            <a:pPr marL="914400" lvl="1" indent="-330200" algn="l" rtl="0">
              <a:spcBef>
                <a:spcPts val="0"/>
              </a:spcBef>
              <a:spcAft>
                <a:spcPts val="0"/>
              </a:spcAft>
              <a:buClr>
                <a:srgbClr val="333333"/>
              </a:buClr>
              <a:buSzPts val="1600"/>
              <a:buChar char="○"/>
            </a:pPr>
            <a:r>
              <a:rPr lang="en" sz="1600">
                <a:solidFill>
                  <a:srgbClr val="333333"/>
                </a:solidFill>
                <a:highlight>
                  <a:schemeClr val="lt1"/>
                </a:highlight>
              </a:rPr>
              <a:t>Subtle hazards such as change in floor level </a:t>
            </a:r>
            <a:r>
              <a:rPr lang="en" sz="1600" baseline="30000">
                <a:solidFill>
                  <a:srgbClr val="333333"/>
                </a:solidFill>
                <a:highlight>
                  <a:schemeClr val="lt1"/>
                </a:highlight>
              </a:rPr>
              <a:t>4</a:t>
            </a:r>
            <a:r>
              <a:rPr lang="en" sz="1600">
                <a:solidFill>
                  <a:srgbClr val="333333"/>
                </a:solidFill>
                <a:highlight>
                  <a:schemeClr val="lt1"/>
                </a:highlight>
              </a:rPr>
              <a:t> </a:t>
            </a:r>
            <a:endParaRPr sz="1600">
              <a:solidFill>
                <a:srgbClr val="333333"/>
              </a:solidFill>
              <a:highlight>
                <a:schemeClr val="lt1"/>
              </a:highlight>
            </a:endParaRPr>
          </a:p>
          <a:p>
            <a:pPr marL="914400" lvl="1" indent="-330200" algn="l" rtl="0">
              <a:spcBef>
                <a:spcPts val="0"/>
              </a:spcBef>
              <a:spcAft>
                <a:spcPts val="0"/>
              </a:spcAft>
              <a:buClr>
                <a:srgbClr val="333333"/>
              </a:buClr>
              <a:buSzPts val="1600"/>
              <a:buChar char="○"/>
            </a:pPr>
            <a:r>
              <a:rPr lang="en" sz="1600">
                <a:solidFill>
                  <a:srgbClr val="333333"/>
                </a:solidFill>
                <a:highlight>
                  <a:schemeClr val="lt1"/>
                </a:highlight>
              </a:rPr>
              <a:t>Technology risks such as point of sale system failure</a:t>
            </a:r>
            <a:endParaRPr sz="1600">
              <a:solidFill>
                <a:srgbClr val="333333"/>
              </a:solidFill>
              <a:highlight>
                <a:schemeClr val="lt1"/>
              </a:highlight>
            </a:endParaRPr>
          </a:p>
          <a:p>
            <a:pPr marL="914400" lvl="1" indent="-330200" algn="l" rtl="0">
              <a:spcBef>
                <a:spcPts val="0"/>
              </a:spcBef>
              <a:spcAft>
                <a:spcPts val="0"/>
              </a:spcAft>
              <a:buClr>
                <a:srgbClr val="333333"/>
              </a:buClr>
              <a:buSzPts val="1600"/>
              <a:buChar char="○"/>
            </a:pPr>
            <a:r>
              <a:rPr lang="en" sz="1600">
                <a:solidFill>
                  <a:srgbClr val="333333"/>
                </a:solidFill>
                <a:highlight>
                  <a:schemeClr val="lt1"/>
                </a:highlight>
              </a:rPr>
              <a:t>Consumer risks </a:t>
            </a:r>
            <a:r>
              <a:rPr lang="en" sz="1600" baseline="30000">
                <a:solidFill>
                  <a:srgbClr val="333333"/>
                </a:solidFill>
                <a:highlight>
                  <a:schemeClr val="lt1"/>
                </a:highlight>
              </a:rPr>
              <a:t>3</a:t>
            </a:r>
            <a:endParaRPr sz="1600" baseline="30000">
              <a:solidFill>
                <a:srgbClr val="333333"/>
              </a:solidFill>
              <a:highlight>
                <a:schemeClr val="lt1"/>
              </a:highlight>
            </a:endParaRPr>
          </a:p>
          <a:p>
            <a:pPr marL="457200" lvl="0" indent="-330200" algn="l" rtl="0">
              <a:spcBef>
                <a:spcPts val="0"/>
              </a:spcBef>
              <a:spcAft>
                <a:spcPts val="0"/>
              </a:spcAft>
              <a:buClr>
                <a:srgbClr val="333333"/>
              </a:buClr>
              <a:buSzPts val="1600"/>
              <a:buChar char="●"/>
            </a:pPr>
            <a:r>
              <a:rPr lang="en" sz="1600">
                <a:solidFill>
                  <a:srgbClr val="333333"/>
                </a:solidFill>
                <a:highlight>
                  <a:schemeClr val="lt1"/>
                </a:highlight>
              </a:rPr>
              <a:t>Non-Traditional Risks: </a:t>
            </a:r>
            <a:endParaRPr sz="1600">
              <a:solidFill>
                <a:srgbClr val="333333"/>
              </a:solidFill>
              <a:highlight>
                <a:schemeClr val="lt1"/>
              </a:highlight>
            </a:endParaRPr>
          </a:p>
          <a:p>
            <a:pPr marL="914400" lvl="1" indent="-330200" algn="l" rtl="0">
              <a:spcBef>
                <a:spcPts val="0"/>
              </a:spcBef>
              <a:spcAft>
                <a:spcPts val="0"/>
              </a:spcAft>
              <a:buClr>
                <a:srgbClr val="333333"/>
              </a:buClr>
              <a:buSzPts val="1600"/>
              <a:buChar char="○"/>
            </a:pPr>
            <a:r>
              <a:rPr lang="en" sz="1600">
                <a:solidFill>
                  <a:srgbClr val="333333"/>
                </a:solidFill>
                <a:highlight>
                  <a:schemeClr val="lt1"/>
                </a:highlight>
              </a:rPr>
              <a:t>Pandemic </a:t>
            </a:r>
            <a:r>
              <a:rPr lang="en" sz="1600" baseline="30000">
                <a:solidFill>
                  <a:srgbClr val="333333"/>
                </a:solidFill>
                <a:highlight>
                  <a:schemeClr val="lt1"/>
                </a:highlight>
              </a:rPr>
              <a:t>5</a:t>
            </a:r>
            <a:endParaRPr/>
          </a:p>
        </p:txBody>
      </p:sp>
      <p:pic>
        <p:nvPicPr>
          <p:cNvPr id="106" name="Google Shape;106;p18"/>
          <p:cNvPicPr preferRelativeResize="0"/>
          <p:nvPr/>
        </p:nvPicPr>
        <p:blipFill>
          <a:blip r:embed="rId3">
            <a:alphaModFix/>
          </a:blip>
          <a:stretch>
            <a:fillRect/>
          </a:stretch>
        </p:blipFill>
        <p:spPr>
          <a:xfrm>
            <a:off x="4714225" y="1623557"/>
            <a:ext cx="4429775" cy="2474225"/>
          </a:xfrm>
          <a:prstGeom prst="rect">
            <a:avLst/>
          </a:prstGeom>
          <a:noFill/>
          <a:ln>
            <a:noFill/>
          </a:ln>
        </p:spPr>
      </p:pic>
      <p:pic>
        <p:nvPicPr>
          <p:cNvPr id="107" name="Google Shape;107;p18"/>
          <p:cNvPicPr preferRelativeResize="0"/>
          <p:nvPr/>
        </p:nvPicPr>
        <p:blipFill>
          <a:blip r:embed="rId4">
            <a:alphaModFix/>
          </a:blip>
          <a:stretch>
            <a:fillRect/>
          </a:stretch>
        </p:blipFill>
        <p:spPr>
          <a:xfrm>
            <a:off x="7386697" y="4694978"/>
            <a:ext cx="1681177" cy="272300"/>
          </a:xfrm>
          <a:prstGeom prst="rect">
            <a:avLst/>
          </a:prstGeom>
          <a:noFill/>
          <a:ln>
            <a:noFill/>
          </a:ln>
        </p:spPr>
      </p:pic>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5967425" y="1410777"/>
            <a:ext cx="3176576" cy="2321941"/>
          </a:xfrm>
          <a:prstGeom prst="rect">
            <a:avLst/>
          </a:prstGeom>
          <a:noFill/>
          <a:ln>
            <a:noFill/>
          </a:ln>
        </p:spPr>
      </p:pic>
      <p:sp>
        <p:nvSpPr>
          <p:cNvPr id="113" name="Google Shape;113;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Peaks Coffee Company Overview</a:t>
            </a:r>
            <a:endParaRPr/>
          </a:p>
        </p:txBody>
      </p:sp>
      <p:sp>
        <p:nvSpPr>
          <p:cNvPr id="114" name="Google Shape;114;p19"/>
          <p:cNvSpPr txBox="1">
            <a:spLocks noGrp="1"/>
          </p:cNvSpPr>
          <p:nvPr>
            <p:ph type="body" idx="1"/>
          </p:nvPr>
        </p:nvSpPr>
        <p:spPr>
          <a:xfrm>
            <a:off x="311700" y="1152475"/>
            <a:ext cx="5767800" cy="38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333333"/>
              </a:buClr>
              <a:buSzPts val="1600"/>
              <a:buChar char="●"/>
            </a:pPr>
            <a:r>
              <a:rPr lang="en" sz="1600">
                <a:solidFill>
                  <a:srgbClr val="333333"/>
                </a:solidFill>
              </a:rPr>
              <a:t>Peaks Coffee started in 2014 </a:t>
            </a:r>
            <a:r>
              <a:rPr lang="en" sz="1600" baseline="30000">
                <a:solidFill>
                  <a:srgbClr val="333333"/>
                </a:solidFill>
              </a:rPr>
              <a:t>6</a:t>
            </a:r>
            <a:endParaRPr sz="1600" baseline="30000">
              <a:solidFill>
                <a:srgbClr val="333333"/>
              </a:solidFill>
            </a:endParaRPr>
          </a:p>
          <a:p>
            <a:pPr marL="457200" lvl="0" indent="-330200" algn="l" rtl="0">
              <a:spcBef>
                <a:spcPts val="0"/>
              </a:spcBef>
              <a:spcAft>
                <a:spcPts val="0"/>
              </a:spcAft>
              <a:buClr>
                <a:srgbClr val="333333"/>
              </a:buClr>
              <a:buSzPts val="1600"/>
              <a:buChar char="●"/>
            </a:pPr>
            <a:r>
              <a:rPr lang="en" sz="1600">
                <a:solidFill>
                  <a:srgbClr val="333333"/>
                </a:solidFill>
              </a:rPr>
              <a:t>Slogan: "Life is about enjoying the peaks and enduring the valleys" </a:t>
            </a:r>
            <a:r>
              <a:rPr lang="en" sz="1600" baseline="30000">
                <a:solidFill>
                  <a:srgbClr val="333333"/>
                </a:solidFill>
              </a:rPr>
              <a:t>7 </a:t>
            </a:r>
            <a:endParaRPr sz="1600">
              <a:solidFill>
                <a:srgbClr val="333333"/>
              </a:solidFill>
            </a:endParaRPr>
          </a:p>
          <a:p>
            <a:pPr marL="457200" lvl="0" indent="-330200" algn="l" rtl="0">
              <a:spcBef>
                <a:spcPts val="0"/>
              </a:spcBef>
              <a:spcAft>
                <a:spcPts val="0"/>
              </a:spcAft>
              <a:buClr>
                <a:srgbClr val="333333"/>
              </a:buClr>
              <a:buSzPts val="1600"/>
              <a:buChar char="●"/>
            </a:pPr>
            <a:r>
              <a:rPr lang="en" sz="1600">
                <a:solidFill>
                  <a:srgbClr val="333333"/>
                </a:solidFill>
              </a:rPr>
              <a:t>Sustainably sourced coffees and direct trades in many countries like Colombia </a:t>
            </a:r>
            <a:r>
              <a:rPr lang="en" sz="1600" baseline="30000">
                <a:solidFill>
                  <a:srgbClr val="333333"/>
                </a:solidFill>
              </a:rPr>
              <a:t>8</a:t>
            </a:r>
            <a:endParaRPr sz="1600">
              <a:solidFill>
                <a:srgbClr val="333333"/>
              </a:solidFill>
            </a:endParaRPr>
          </a:p>
          <a:p>
            <a:pPr marL="457200" lvl="0" indent="-330200" algn="l" rtl="0">
              <a:spcBef>
                <a:spcPts val="0"/>
              </a:spcBef>
              <a:spcAft>
                <a:spcPts val="0"/>
              </a:spcAft>
              <a:buClr>
                <a:srgbClr val="333333"/>
              </a:buClr>
              <a:buSzPts val="1600"/>
              <a:buChar char="●"/>
            </a:pPr>
            <a:r>
              <a:rPr lang="en" sz="1600">
                <a:solidFill>
                  <a:srgbClr val="333333"/>
                </a:solidFill>
              </a:rPr>
              <a:t>Retail, wholesale, and online store</a:t>
            </a:r>
            <a:endParaRPr sz="1600">
              <a:solidFill>
                <a:srgbClr val="333333"/>
              </a:solidFill>
            </a:endParaRPr>
          </a:p>
          <a:p>
            <a:pPr marL="914400" lvl="1" indent="-330200" algn="l" rtl="0">
              <a:spcBef>
                <a:spcPts val="0"/>
              </a:spcBef>
              <a:spcAft>
                <a:spcPts val="0"/>
              </a:spcAft>
              <a:buClr>
                <a:srgbClr val="333333"/>
              </a:buClr>
              <a:buSzPts val="1600"/>
              <a:buChar char="○"/>
            </a:pPr>
            <a:r>
              <a:rPr lang="en" sz="1600">
                <a:solidFill>
                  <a:srgbClr val="333333"/>
                </a:solidFill>
              </a:rPr>
              <a:t>Eight partners throughout the states (Seven in NY, one in MA) </a:t>
            </a:r>
            <a:r>
              <a:rPr lang="en" sz="1600" baseline="30000">
                <a:solidFill>
                  <a:srgbClr val="333333"/>
                </a:solidFill>
              </a:rPr>
              <a:t>9</a:t>
            </a:r>
            <a:endParaRPr sz="1600">
              <a:solidFill>
                <a:srgbClr val="333333"/>
              </a:solidFill>
            </a:endParaRPr>
          </a:p>
          <a:p>
            <a:pPr marL="457200" lvl="0" indent="-330200" algn="l" rtl="0">
              <a:spcBef>
                <a:spcPts val="0"/>
              </a:spcBef>
              <a:spcAft>
                <a:spcPts val="0"/>
              </a:spcAft>
              <a:buClr>
                <a:srgbClr val="333333"/>
              </a:buClr>
              <a:buSzPts val="1600"/>
              <a:buChar char="●"/>
            </a:pPr>
            <a:r>
              <a:rPr lang="en" sz="1600">
                <a:solidFill>
                  <a:srgbClr val="333333"/>
                </a:solidFill>
              </a:rPr>
              <a:t>Sells coffee, tea, and food from The Sweet Praxis </a:t>
            </a:r>
            <a:r>
              <a:rPr lang="en" sz="1600" baseline="30000">
                <a:solidFill>
                  <a:srgbClr val="333333"/>
                </a:solidFill>
              </a:rPr>
              <a:t>10</a:t>
            </a:r>
            <a:endParaRPr sz="1600">
              <a:solidFill>
                <a:srgbClr val="333333"/>
              </a:solidFill>
            </a:endParaRPr>
          </a:p>
          <a:p>
            <a:pPr marL="457200" lvl="0" indent="-330200" algn="l" rtl="0">
              <a:spcBef>
                <a:spcPts val="0"/>
              </a:spcBef>
              <a:spcAft>
                <a:spcPts val="0"/>
              </a:spcAft>
              <a:buClr>
                <a:srgbClr val="333333"/>
              </a:buClr>
              <a:buSzPts val="1600"/>
              <a:buChar char="●"/>
            </a:pPr>
            <a:r>
              <a:rPr lang="en" sz="1600">
                <a:solidFill>
                  <a:srgbClr val="333333"/>
                </a:solidFill>
              </a:rPr>
              <a:t>Roastery is located in Cazenovia, Cafe is located in 505 on Walnut </a:t>
            </a:r>
            <a:r>
              <a:rPr lang="en" sz="1600" baseline="30000">
                <a:solidFill>
                  <a:srgbClr val="333333"/>
                </a:solidFill>
              </a:rPr>
              <a:t>11</a:t>
            </a:r>
            <a:endParaRPr sz="1600">
              <a:solidFill>
                <a:srgbClr val="333333"/>
              </a:solidFill>
            </a:endParaRPr>
          </a:p>
          <a:p>
            <a:pPr marL="457200" lvl="0" indent="-330200" algn="l" rtl="0">
              <a:spcBef>
                <a:spcPts val="0"/>
              </a:spcBef>
              <a:spcAft>
                <a:spcPts val="0"/>
              </a:spcAft>
              <a:buClr>
                <a:srgbClr val="333333"/>
              </a:buClr>
              <a:buSzPts val="1600"/>
              <a:buChar char="●"/>
            </a:pPr>
            <a:r>
              <a:rPr lang="en" sz="1600">
                <a:solidFill>
                  <a:srgbClr val="333333"/>
                </a:solidFill>
              </a:rPr>
              <a:t>6 employees </a:t>
            </a:r>
            <a:r>
              <a:rPr lang="en" sz="1600" baseline="30000">
                <a:solidFill>
                  <a:srgbClr val="333333"/>
                </a:solidFill>
              </a:rPr>
              <a:t>1</a:t>
            </a:r>
            <a:endParaRPr sz="1600">
              <a:solidFill>
                <a:srgbClr val="333333"/>
              </a:solidFill>
            </a:endParaRPr>
          </a:p>
          <a:p>
            <a:pPr marL="457200" lvl="0" indent="-330200" algn="l" rtl="0">
              <a:spcBef>
                <a:spcPts val="0"/>
              </a:spcBef>
              <a:spcAft>
                <a:spcPts val="0"/>
              </a:spcAft>
              <a:buClr>
                <a:srgbClr val="333333"/>
              </a:buClr>
              <a:buSzPts val="1600"/>
              <a:buChar char="●"/>
            </a:pPr>
            <a:r>
              <a:rPr lang="en" sz="1600">
                <a:solidFill>
                  <a:srgbClr val="333333"/>
                </a:solidFill>
              </a:rPr>
              <a:t>No risk management strategies</a:t>
            </a:r>
            <a:endParaRPr sz="1600">
              <a:solidFill>
                <a:srgbClr val="333333"/>
              </a:solidFill>
            </a:endParaRPr>
          </a:p>
          <a:p>
            <a:pPr marL="0" lvl="0" indent="0" algn="l" rtl="0">
              <a:spcBef>
                <a:spcPts val="1200"/>
              </a:spcBef>
              <a:spcAft>
                <a:spcPts val="1200"/>
              </a:spcAft>
              <a:buNone/>
            </a:pPr>
            <a:endParaRPr sz="1600" baseline="30000">
              <a:solidFill>
                <a:srgbClr val="333333"/>
              </a:solidFill>
            </a:endParaRPr>
          </a:p>
        </p:txBody>
      </p:sp>
      <p:pic>
        <p:nvPicPr>
          <p:cNvPr id="115" name="Google Shape;115;p19"/>
          <p:cNvPicPr preferRelativeResize="0"/>
          <p:nvPr/>
        </p:nvPicPr>
        <p:blipFill>
          <a:blip r:embed="rId4">
            <a:alphaModFix/>
          </a:blip>
          <a:stretch>
            <a:fillRect/>
          </a:stretch>
        </p:blipFill>
        <p:spPr>
          <a:xfrm>
            <a:off x="7386697" y="4694978"/>
            <a:ext cx="1681177" cy="272300"/>
          </a:xfrm>
          <a:prstGeom prst="rect">
            <a:avLst/>
          </a:prstGeom>
          <a:noFill/>
          <a:ln>
            <a:noFill/>
          </a:ln>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Interviews and Site Visits</a:t>
            </a:r>
            <a:endParaRPr/>
          </a:p>
        </p:txBody>
      </p:sp>
      <p:pic>
        <p:nvPicPr>
          <p:cNvPr id="121" name="Google Shape;121;p20"/>
          <p:cNvPicPr preferRelativeResize="0"/>
          <p:nvPr/>
        </p:nvPicPr>
        <p:blipFill>
          <a:blip r:embed="rId3">
            <a:alphaModFix/>
          </a:blip>
          <a:stretch>
            <a:fillRect/>
          </a:stretch>
        </p:blipFill>
        <p:spPr>
          <a:xfrm>
            <a:off x="7386697" y="4694978"/>
            <a:ext cx="1681177" cy="272300"/>
          </a:xfrm>
          <a:prstGeom prst="rect">
            <a:avLst/>
          </a:prstGeom>
          <a:noFill/>
          <a:ln>
            <a:noFill/>
          </a:ln>
        </p:spPr>
      </p:pic>
      <p:grpSp>
        <p:nvGrpSpPr>
          <p:cNvPr id="122" name="Google Shape;122;p20"/>
          <p:cNvGrpSpPr/>
          <p:nvPr/>
        </p:nvGrpSpPr>
        <p:grpSpPr>
          <a:xfrm>
            <a:off x="92625" y="1107850"/>
            <a:ext cx="2614608" cy="3299617"/>
            <a:chOff x="770050" y="1574033"/>
            <a:chExt cx="2147875" cy="2315196"/>
          </a:xfrm>
        </p:grpSpPr>
        <p:sp>
          <p:nvSpPr>
            <p:cNvPr id="123" name="Google Shape;123;p20"/>
            <p:cNvSpPr txBox="1"/>
            <p:nvPr/>
          </p:nvSpPr>
          <p:spPr>
            <a:xfrm>
              <a:off x="770050" y="1574033"/>
              <a:ext cx="1478700" cy="269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a:solidFill>
                    <a:srgbClr val="0C58D3"/>
                  </a:solidFill>
                  <a:latin typeface="Roboto"/>
                  <a:ea typeface="Roboto"/>
                  <a:cs typeface="Roboto"/>
                  <a:sym typeface="Roboto"/>
                </a:rPr>
                <a:t>October 29, 2021 </a:t>
              </a:r>
              <a:endParaRPr sz="1600">
                <a:solidFill>
                  <a:srgbClr val="0C58D3"/>
                </a:solidFill>
                <a:latin typeface="Roboto"/>
                <a:ea typeface="Roboto"/>
                <a:cs typeface="Roboto"/>
                <a:sym typeface="Roboto"/>
              </a:endParaRPr>
            </a:p>
          </p:txBody>
        </p:sp>
        <p:sp>
          <p:nvSpPr>
            <p:cNvPr id="124" name="Google Shape;124;p20"/>
            <p:cNvSpPr txBox="1"/>
            <p:nvPr/>
          </p:nvSpPr>
          <p:spPr>
            <a:xfrm>
              <a:off x="958799" y="2695033"/>
              <a:ext cx="18642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b="1">
                  <a:solidFill>
                    <a:srgbClr val="0C58D3"/>
                  </a:solidFill>
                  <a:latin typeface="Roboto"/>
                  <a:ea typeface="Roboto"/>
                  <a:cs typeface="Roboto"/>
                  <a:sym typeface="Roboto"/>
                </a:rPr>
                <a:t>Participant Observation</a:t>
              </a:r>
              <a:endParaRPr sz="1600" b="1">
                <a:solidFill>
                  <a:srgbClr val="0C58D3"/>
                </a:solidFill>
                <a:latin typeface="Roboto"/>
                <a:ea typeface="Roboto"/>
                <a:cs typeface="Roboto"/>
                <a:sym typeface="Roboto"/>
              </a:endParaRPr>
            </a:p>
          </p:txBody>
        </p:sp>
        <p:sp>
          <p:nvSpPr>
            <p:cNvPr id="125" name="Google Shape;125;p20"/>
            <p:cNvSpPr txBox="1"/>
            <p:nvPr/>
          </p:nvSpPr>
          <p:spPr>
            <a:xfrm>
              <a:off x="1043267" y="3151829"/>
              <a:ext cx="17181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0C58D3"/>
                  </a:solidFill>
                  <a:latin typeface="Roboto"/>
                  <a:ea typeface="Roboto"/>
                  <a:cs typeface="Roboto"/>
                  <a:sym typeface="Roboto"/>
                </a:rPr>
                <a:t>Team ate at Peaks (30 minutes - Taylor and Cristina)</a:t>
              </a:r>
              <a:endParaRPr sz="1600">
                <a:solidFill>
                  <a:srgbClr val="0C58D3"/>
                </a:solidFill>
                <a:latin typeface="Roboto"/>
                <a:ea typeface="Roboto"/>
                <a:cs typeface="Roboto"/>
                <a:sym typeface="Roboto"/>
              </a:endParaRPr>
            </a:p>
          </p:txBody>
        </p:sp>
        <p:cxnSp>
          <p:nvCxnSpPr>
            <p:cNvPr id="126" name="Google Shape;126;p20"/>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127" name="Google Shape;127;p20"/>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8" name="Google Shape;128;p20"/>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20"/>
          <p:cNvGrpSpPr/>
          <p:nvPr/>
        </p:nvGrpSpPr>
        <p:grpSpPr>
          <a:xfrm>
            <a:off x="2043813" y="1107850"/>
            <a:ext cx="2779565" cy="3299612"/>
            <a:chOff x="663941" y="1574033"/>
            <a:chExt cx="2283385" cy="2315192"/>
          </a:xfrm>
        </p:grpSpPr>
        <p:sp>
          <p:nvSpPr>
            <p:cNvPr id="130" name="Google Shape;130;p20"/>
            <p:cNvSpPr txBox="1"/>
            <p:nvPr/>
          </p:nvSpPr>
          <p:spPr>
            <a:xfrm>
              <a:off x="663941" y="1574033"/>
              <a:ext cx="15645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600">
                  <a:solidFill>
                    <a:srgbClr val="0C58D3"/>
                  </a:solidFill>
                  <a:latin typeface="Roboto"/>
                  <a:ea typeface="Roboto"/>
                  <a:cs typeface="Roboto"/>
                  <a:sym typeface="Roboto"/>
                </a:rPr>
                <a:t>October 29, 2021 </a:t>
              </a:r>
              <a:endParaRPr sz="1600">
                <a:solidFill>
                  <a:srgbClr val="0C58D3"/>
                </a:solidFill>
                <a:latin typeface="Roboto"/>
                <a:ea typeface="Roboto"/>
                <a:cs typeface="Roboto"/>
                <a:sym typeface="Roboto"/>
              </a:endParaRPr>
            </a:p>
            <a:p>
              <a:pPr marL="0" lvl="0" indent="0" algn="r" rtl="0">
                <a:lnSpc>
                  <a:spcPct val="115000"/>
                </a:lnSpc>
                <a:spcBef>
                  <a:spcPts val="1600"/>
                </a:spcBef>
                <a:spcAft>
                  <a:spcPts val="1600"/>
                </a:spcAft>
                <a:buNone/>
              </a:pPr>
              <a:endParaRPr sz="800">
                <a:solidFill>
                  <a:srgbClr val="0C58D3"/>
                </a:solidFill>
                <a:latin typeface="Roboto"/>
                <a:ea typeface="Roboto"/>
                <a:cs typeface="Roboto"/>
                <a:sym typeface="Roboto"/>
              </a:endParaRPr>
            </a:p>
          </p:txBody>
        </p:sp>
        <p:sp>
          <p:nvSpPr>
            <p:cNvPr id="131" name="Google Shape;131;p20"/>
            <p:cNvSpPr txBox="1"/>
            <p:nvPr/>
          </p:nvSpPr>
          <p:spPr>
            <a:xfrm>
              <a:off x="1083126" y="2695025"/>
              <a:ext cx="18642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b="1">
                  <a:solidFill>
                    <a:srgbClr val="0C58D3"/>
                  </a:solidFill>
                  <a:latin typeface="Roboto"/>
                  <a:ea typeface="Roboto"/>
                  <a:cs typeface="Roboto"/>
                  <a:sym typeface="Roboto"/>
                </a:rPr>
                <a:t>Employee Interview (Barista)</a:t>
              </a:r>
              <a:endParaRPr sz="1600" b="1">
                <a:solidFill>
                  <a:srgbClr val="0C58D3"/>
                </a:solidFill>
                <a:latin typeface="Roboto"/>
                <a:ea typeface="Roboto"/>
                <a:cs typeface="Roboto"/>
                <a:sym typeface="Roboto"/>
              </a:endParaRPr>
            </a:p>
          </p:txBody>
        </p:sp>
        <p:sp>
          <p:nvSpPr>
            <p:cNvPr id="132" name="Google Shape;132;p20"/>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0C58D3"/>
                  </a:solidFill>
                  <a:latin typeface="Roboto"/>
                  <a:ea typeface="Roboto"/>
                  <a:cs typeface="Roboto"/>
                  <a:sym typeface="Roboto"/>
                </a:rPr>
                <a:t>45 minutes - Taylor and Cristina</a:t>
              </a:r>
              <a:endParaRPr sz="1600">
                <a:solidFill>
                  <a:srgbClr val="0C58D3"/>
                </a:solidFill>
                <a:latin typeface="Roboto"/>
                <a:ea typeface="Roboto"/>
                <a:cs typeface="Roboto"/>
                <a:sym typeface="Roboto"/>
              </a:endParaRPr>
            </a:p>
          </p:txBody>
        </p:sp>
        <p:cxnSp>
          <p:nvCxnSpPr>
            <p:cNvPr id="133" name="Google Shape;133;p20"/>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134" name="Google Shape;134;p20"/>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5" name="Google Shape;135;p20"/>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20"/>
          <p:cNvGrpSpPr/>
          <p:nvPr/>
        </p:nvGrpSpPr>
        <p:grpSpPr>
          <a:xfrm>
            <a:off x="4081717" y="1106850"/>
            <a:ext cx="2789753" cy="3299598"/>
            <a:chOff x="626170" y="1574042"/>
            <a:chExt cx="2291755" cy="2315183"/>
          </a:xfrm>
        </p:grpSpPr>
        <p:sp>
          <p:nvSpPr>
            <p:cNvPr id="137" name="Google Shape;137;p20"/>
            <p:cNvSpPr txBox="1"/>
            <p:nvPr/>
          </p:nvSpPr>
          <p:spPr>
            <a:xfrm>
              <a:off x="626170" y="1574042"/>
              <a:ext cx="1602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a:solidFill>
                    <a:srgbClr val="0C58D3"/>
                  </a:solidFill>
                  <a:latin typeface="Roboto"/>
                  <a:ea typeface="Roboto"/>
                  <a:cs typeface="Roboto"/>
                  <a:sym typeface="Roboto"/>
                </a:rPr>
                <a:t>November 1, 2021</a:t>
              </a:r>
              <a:endParaRPr sz="1600">
                <a:solidFill>
                  <a:srgbClr val="0C58D3"/>
                </a:solidFill>
                <a:latin typeface="Roboto"/>
                <a:ea typeface="Roboto"/>
                <a:cs typeface="Roboto"/>
                <a:sym typeface="Roboto"/>
              </a:endParaRPr>
            </a:p>
          </p:txBody>
        </p:sp>
        <p:sp>
          <p:nvSpPr>
            <p:cNvPr id="138" name="Google Shape;138;p20"/>
            <p:cNvSpPr txBox="1"/>
            <p:nvPr/>
          </p:nvSpPr>
          <p:spPr>
            <a:xfrm>
              <a:off x="1235959" y="2654636"/>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b="1">
                  <a:solidFill>
                    <a:srgbClr val="0C58D3"/>
                  </a:solidFill>
                  <a:latin typeface="Roboto"/>
                  <a:ea typeface="Roboto"/>
                  <a:cs typeface="Roboto"/>
                  <a:sym typeface="Roboto"/>
                </a:rPr>
                <a:t>Owner Interview</a:t>
              </a:r>
              <a:endParaRPr sz="1600" b="1">
                <a:solidFill>
                  <a:srgbClr val="0C58D3"/>
                </a:solidFill>
                <a:latin typeface="Roboto"/>
                <a:ea typeface="Roboto"/>
                <a:cs typeface="Roboto"/>
                <a:sym typeface="Roboto"/>
              </a:endParaRPr>
            </a:p>
          </p:txBody>
        </p:sp>
        <p:sp>
          <p:nvSpPr>
            <p:cNvPr id="139" name="Google Shape;139;p20"/>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0C58D3"/>
                  </a:solidFill>
                  <a:latin typeface="Roboto"/>
                  <a:ea typeface="Roboto"/>
                  <a:cs typeface="Roboto"/>
                  <a:sym typeface="Roboto"/>
                </a:rPr>
                <a:t>2 hours - William, Zach, Taylor</a:t>
              </a:r>
              <a:endParaRPr sz="1600">
                <a:solidFill>
                  <a:srgbClr val="0C58D3"/>
                </a:solidFill>
                <a:latin typeface="Roboto"/>
                <a:ea typeface="Roboto"/>
                <a:cs typeface="Roboto"/>
                <a:sym typeface="Roboto"/>
              </a:endParaRPr>
            </a:p>
          </p:txBody>
        </p:sp>
        <p:cxnSp>
          <p:nvCxnSpPr>
            <p:cNvPr id="140" name="Google Shape;140;p20"/>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41" name="Google Shape;141;p20"/>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2" name="Google Shape;142;p20"/>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20"/>
          <p:cNvGrpSpPr/>
          <p:nvPr/>
        </p:nvGrpSpPr>
        <p:grpSpPr>
          <a:xfrm>
            <a:off x="6061113" y="1106800"/>
            <a:ext cx="2895965" cy="3299633"/>
            <a:chOff x="538918" y="1574018"/>
            <a:chExt cx="2379007" cy="2315207"/>
          </a:xfrm>
        </p:grpSpPr>
        <p:sp>
          <p:nvSpPr>
            <p:cNvPr id="144" name="Google Shape;144;p20"/>
            <p:cNvSpPr txBox="1"/>
            <p:nvPr/>
          </p:nvSpPr>
          <p:spPr>
            <a:xfrm>
              <a:off x="538918" y="1574018"/>
              <a:ext cx="16896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600">
                  <a:solidFill>
                    <a:srgbClr val="0C58D3"/>
                  </a:solidFill>
                  <a:latin typeface="Roboto"/>
                  <a:ea typeface="Roboto"/>
                  <a:cs typeface="Roboto"/>
                  <a:sym typeface="Roboto"/>
                </a:rPr>
                <a:t>November 11, 2021</a:t>
              </a:r>
              <a:endParaRPr sz="1600">
                <a:solidFill>
                  <a:srgbClr val="0C58D3"/>
                </a:solidFill>
                <a:latin typeface="Roboto"/>
                <a:ea typeface="Roboto"/>
                <a:cs typeface="Roboto"/>
                <a:sym typeface="Roboto"/>
              </a:endParaRPr>
            </a:p>
            <a:p>
              <a:pPr marL="0" lvl="0" indent="0" algn="r" rtl="0">
                <a:lnSpc>
                  <a:spcPct val="115000"/>
                </a:lnSpc>
                <a:spcBef>
                  <a:spcPts val="1600"/>
                </a:spcBef>
                <a:spcAft>
                  <a:spcPts val="1600"/>
                </a:spcAft>
                <a:buNone/>
              </a:pPr>
              <a:endParaRPr sz="800">
                <a:solidFill>
                  <a:srgbClr val="0C58D3"/>
                </a:solidFill>
                <a:latin typeface="Roboto"/>
                <a:ea typeface="Roboto"/>
                <a:cs typeface="Roboto"/>
                <a:sym typeface="Roboto"/>
              </a:endParaRPr>
            </a:p>
          </p:txBody>
        </p:sp>
        <p:sp>
          <p:nvSpPr>
            <p:cNvPr id="145" name="Google Shape;145;p20"/>
            <p:cNvSpPr txBox="1"/>
            <p:nvPr/>
          </p:nvSpPr>
          <p:spPr>
            <a:xfrm>
              <a:off x="1235948" y="265464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b="1">
                  <a:solidFill>
                    <a:srgbClr val="0C58D3"/>
                  </a:solidFill>
                  <a:latin typeface="Roboto"/>
                  <a:ea typeface="Roboto"/>
                  <a:cs typeface="Roboto"/>
                  <a:sym typeface="Roboto"/>
                </a:rPr>
                <a:t>Site Visit</a:t>
              </a:r>
              <a:endParaRPr sz="1600" b="1">
                <a:solidFill>
                  <a:srgbClr val="0C58D3"/>
                </a:solidFill>
                <a:latin typeface="Roboto"/>
                <a:ea typeface="Roboto"/>
                <a:cs typeface="Roboto"/>
                <a:sym typeface="Roboto"/>
              </a:endParaRPr>
            </a:p>
          </p:txBody>
        </p:sp>
        <p:sp>
          <p:nvSpPr>
            <p:cNvPr id="146" name="Google Shape;146;p20"/>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0C58D3"/>
                  </a:solidFill>
                  <a:latin typeface="Roboto"/>
                  <a:ea typeface="Roboto"/>
                  <a:cs typeface="Roboto"/>
                  <a:sym typeface="Roboto"/>
                </a:rPr>
                <a:t>30 minutes - Everyone</a:t>
              </a:r>
              <a:endParaRPr sz="1600">
                <a:solidFill>
                  <a:srgbClr val="0C58D3"/>
                </a:solidFill>
                <a:latin typeface="Roboto"/>
                <a:ea typeface="Roboto"/>
                <a:cs typeface="Roboto"/>
                <a:sym typeface="Roboto"/>
              </a:endParaRPr>
            </a:p>
          </p:txBody>
        </p:sp>
        <p:cxnSp>
          <p:nvCxnSpPr>
            <p:cNvPr id="147" name="Google Shape;147;p20"/>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48" name="Google Shape;148;p20"/>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 name="Google Shape;149;p20"/>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0"/>
          <p:cNvSpPr/>
          <p:nvPr/>
        </p:nvSpPr>
        <p:spPr>
          <a:xfrm flipH="1">
            <a:off x="4637967" y="2148940"/>
            <a:ext cx="2233500" cy="2043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 name="Google Shape;151;p20"/>
          <p:cNvSpPr/>
          <p:nvPr/>
        </p:nvSpPr>
        <p:spPr>
          <a:xfrm flipH="1">
            <a:off x="6723567" y="2148940"/>
            <a:ext cx="2233500" cy="2043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 name="Google Shape;152;p20"/>
          <p:cNvSpPr/>
          <p:nvPr/>
        </p:nvSpPr>
        <p:spPr>
          <a:xfrm>
            <a:off x="4637986" y="2367445"/>
            <a:ext cx="2233500" cy="2043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6723586" y="2367445"/>
            <a:ext cx="2233500" cy="2043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SWOT Analysis </a:t>
            </a:r>
            <a:endParaRPr/>
          </a:p>
        </p:txBody>
      </p:sp>
      <p:pic>
        <p:nvPicPr>
          <p:cNvPr id="159" name="Google Shape;159;p21"/>
          <p:cNvPicPr preferRelativeResize="0"/>
          <p:nvPr/>
        </p:nvPicPr>
        <p:blipFill>
          <a:blip r:embed="rId3">
            <a:alphaModFix/>
          </a:blip>
          <a:stretch>
            <a:fillRect/>
          </a:stretch>
        </p:blipFill>
        <p:spPr>
          <a:xfrm>
            <a:off x="7386697" y="4694978"/>
            <a:ext cx="1681177" cy="272300"/>
          </a:xfrm>
          <a:prstGeom prst="rect">
            <a:avLst/>
          </a:prstGeom>
          <a:noFill/>
          <a:ln>
            <a:noFill/>
          </a:ln>
        </p:spPr>
      </p:pic>
      <p:grpSp>
        <p:nvGrpSpPr>
          <p:cNvPr id="160" name="Google Shape;160;p21"/>
          <p:cNvGrpSpPr/>
          <p:nvPr/>
        </p:nvGrpSpPr>
        <p:grpSpPr>
          <a:xfrm>
            <a:off x="6858000" y="535811"/>
            <a:ext cx="2286000" cy="4159146"/>
            <a:chOff x="0" y="2295575"/>
            <a:chExt cx="2286000" cy="2847950"/>
          </a:xfrm>
        </p:grpSpPr>
        <p:grpSp>
          <p:nvGrpSpPr>
            <p:cNvPr id="161" name="Google Shape;161;p21"/>
            <p:cNvGrpSpPr/>
            <p:nvPr/>
          </p:nvGrpSpPr>
          <p:grpSpPr>
            <a:xfrm>
              <a:off x="0" y="2295575"/>
              <a:ext cx="2286000" cy="2847950"/>
              <a:chOff x="0" y="2295575"/>
              <a:chExt cx="2286000" cy="2847950"/>
            </a:xfrm>
          </p:grpSpPr>
          <p:sp>
            <p:nvSpPr>
              <p:cNvPr id="162" name="Google Shape;162;p21"/>
              <p:cNvSpPr/>
              <p:nvPr/>
            </p:nvSpPr>
            <p:spPr>
              <a:xfrm>
                <a:off x="0" y="2823925"/>
                <a:ext cx="2286000" cy="231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0" y="2295575"/>
                <a:ext cx="2286000" cy="537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1"/>
            <p:cNvSpPr txBox="1"/>
            <p:nvPr/>
          </p:nvSpPr>
          <p:spPr>
            <a:xfrm>
              <a:off x="0" y="2349267"/>
              <a:ext cx="2286000" cy="47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100" b="1">
                  <a:solidFill>
                    <a:srgbClr val="0C58D3"/>
                  </a:solidFill>
                  <a:latin typeface="Roboto"/>
                  <a:ea typeface="Roboto"/>
                  <a:cs typeface="Roboto"/>
                  <a:sym typeface="Roboto"/>
                </a:rPr>
                <a:t>Threats</a:t>
              </a:r>
              <a:endParaRPr sz="2100" b="1">
                <a:solidFill>
                  <a:srgbClr val="0C58D3"/>
                </a:solidFill>
                <a:latin typeface="Roboto"/>
                <a:ea typeface="Roboto"/>
                <a:cs typeface="Roboto"/>
                <a:sym typeface="Roboto"/>
              </a:endParaRPr>
            </a:p>
          </p:txBody>
        </p:sp>
        <p:sp>
          <p:nvSpPr>
            <p:cNvPr id="165" name="Google Shape;165;p21"/>
            <p:cNvSpPr txBox="1"/>
            <p:nvPr/>
          </p:nvSpPr>
          <p:spPr>
            <a:xfrm>
              <a:off x="0" y="2823864"/>
              <a:ext cx="2286000" cy="2319600"/>
            </a:xfrm>
            <a:prstGeom prst="rect">
              <a:avLst/>
            </a:prstGeom>
            <a:solidFill>
              <a:srgbClr val="0C58D3"/>
            </a:solid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FAFAFA"/>
                </a:buClr>
                <a:buSzPts val="1700"/>
                <a:buFont typeface="Roboto"/>
                <a:buChar char="➢"/>
              </a:pPr>
              <a:r>
                <a:rPr lang="en" sz="1700">
                  <a:solidFill>
                    <a:srgbClr val="FAFAFA"/>
                  </a:solidFill>
                  <a:latin typeface="Roboto"/>
                  <a:ea typeface="Roboto"/>
                  <a:cs typeface="Roboto"/>
                  <a:sym typeface="Roboto"/>
                </a:rPr>
                <a:t>COVID-19</a:t>
              </a:r>
              <a:endParaRPr sz="1700">
                <a:solidFill>
                  <a:srgbClr val="FAFAFA"/>
                </a:solidFill>
                <a:latin typeface="Roboto"/>
                <a:ea typeface="Roboto"/>
                <a:cs typeface="Roboto"/>
                <a:sym typeface="Roboto"/>
              </a:endParaRPr>
            </a:p>
            <a:p>
              <a:pPr marL="457200" lvl="0" indent="-336550" algn="l" rtl="0">
                <a:lnSpc>
                  <a:spcPct val="115000"/>
                </a:lnSpc>
                <a:spcBef>
                  <a:spcPts val="0"/>
                </a:spcBef>
                <a:spcAft>
                  <a:spcPts val="0"/>
                </a:spcAft>
                <a:buClr>
                  <a:srgbClr val="FAFAFA"/>
                </a:buClr>
                <a:buSzPts val="1700"/>
                <a:buFont typeface="Roboto"/>
                <a:buChar char="➢"/>
              </a:pPr>
              <a:r>
                <a:rPr lang="en" sz="1700">
                  <a:solidFill>
                    <a:srgbClr val="FAFAFA"/>
                  </a:solidFill>
                  <a:latin typeface="Roboto"/>
                  <a:ea typeface="Roboto"/>
                  <a:cs typeface="Roboto"/>
                  <a:sym typeface="Roboto"/>
                </a:rPr>
                <a:t>Competitors</a:t>
              </a:r>
              <a:endParaRPr sz="1700">
                <a:solidFill>
                  <a:srgbClr val="FAFAFA"/>
                </a:solidFill>
                <a:latin typeface="Roboto"/>
                <a:ea typeface="Roboto"/>
                <a:cs typeface="Roboto"/>
                <a:sym typeface="Roboto"/>
              </a:endParaRPr>
            </a:p>
            <a:p>
              <a:pPr marL="457200" lvl="0" indent="-336550" algn="l" rtl="0">
                <a:lnSpc>
                  <a:spcPct val="115000"/>
                </a:lnSpc>
                <a:spcBef>
                  <a:spcPts val="0"/>
                </a:spcBef>
                <a:spcAft>
                  <a:spcPts val="0"/>
                </a:spcAft>
                <a:buClr>
                  <a:srgbClr val="FAFAFA"/>
                </a:buClr>
                <a:buSzPts val="1700"/>
                <a:buFont typeface="Roboto"/>
                <a:buChar char="➢"/>
              </a:pPr>
              <a:r>
                <a:rPr lang="en" sz="1700">
                  <a:solidFill>
                    <a:srgbClr val="FAFAFA"/>
                  </a:solidFill>
                  <a:latin typeface="Roboto"/>
                  <a:ea typeface="Roboto"/>
                  <a:cs typeface="Roboto"/>
                  <a:sym typeface="Roboto"/>
                </a:rPr>
                <a:t>“Bad” (behaving) customers</a:t>
              </a:r>
              <a:endParaRPr sz="1700">
                <a:solidFill>
                  <a:srgbClr val="FAFAFA"/>
                </a:solidFill>
                <a:latin typeface="Roboto"/>
                <a:ea typeface="Roboto"/>
                <a:cs typeface="Roboto"/>
                <a:sym typeface="Roboto"/>
              </a:endParaRPr>
            </a:p>
            <a:p>
              <a:pPr marL="457200" lvl="0" indent="-336550" algn="l" rtl="0">
                <a:lnSpc>
                  <a:spcPct val="115000"/>
                </a:lnSpc>
                <a:spcBef>
                  <a:spcPts val="0"/>
                </a:spcBef>
                <a:spcAft>
                  <a:spcPts val="0"/>
                </a:spcAft>
                <a:buClr>
                  <a:srgbClr val="FAFAFA"/>
                </a:buClr>
                <a:buSzPts val="1700"/>
                <a:buFont typeface="Roboto"/>
                <a:buChar char="➢"/>
              </a:pPr>
              <a:r>
                <a:rPr lang="en" sz="1700">
                  <a:solidFill>
                    <a:srgbClr val="FAFAFA"/>
                  </a:solidFill>
                  <a:latin typeface="Roboto"/>
                  <a:ea typeface="Roboto"/>
                  <a:cs typeface="Roboto"/>
                  <a:sym typeface="Roboto"/>
                </a:rPr>
                <a:t>Lack of risk management practice</a:t>
              </a:r>
              <a:endParaRPr sz="1700">
                <a:solidFill>
                  <a:srgbClr val="FAFAFA"/>
                </a:solidFill>
                <a:latin typeface="Roboto"/>
                <a:ea typeface="Roboto"/>
                <a:cs typeface="Roboto"/>
                <a:sym typeface="Roboto"/>
              </a:endParaRPr>
            </a:p>
            <a:p>
              <a:pPr marL="457200" lvl="0" indent="-336550" algn="l" rtl="0">
                <a:lnSpc>
                  <a:spcPct val="115000"/>
                </a:lnSpc>
                <a:spcBef>
                  <a:spcPts val="0"/>
                </a:spcBef>
                <a:spcAft>
                  <a:spcPts val="0"/>
                </a:spcAft>
                <a:buClr>
                  <a:srgbClr val="FAFAFA"/>
                </a:buClr>
                <a:buSzPts val="1700"/>
                <a:buFont typeface="Roboto"/>
                <a:buChar char="➢"/>
              </a:pPr>
              <a:r>
                <a:rPr lang="en" sz="1700">
                  <a:solidFill>
                    <a:srgbClr val="FAFAFA"/>
                  </a:solidFill>
                  <a:latin typeface="Roboto"/>
                  <a:ea typeface="Roboto"/>
                  <a:cs typeface="Roboto"/>
                  <a:sym typeface="Roboto"/>
                </a:rPr>
                <a:t>Low profit margins</a:t>
              </a:r>
              <a:endParaRPr sz="1700">
                <a:solidFill>
                  <a:srgbClr val="FAFAFA"/>
                </a:solidFill>
                <a:latin typeface="Roboto"/>
                <a:ea typeface="Roboto"/>
                <a:cs typeface="Roboto"/>
                <a:sym typeface="Roboto"/>
              </a:endParaRPr>
            </a:p>
            <a:p>
              <a:pPr marL="457200" lvl="0" indent="-336550" algn="l" rtl="0">
                <a:lnSpc>
                  <a:spcPct val="115000"/>
                </a:lnSpc>
                <a:spcBef>
                  <a:spcPts val="0"/>
                </a:spcBef>
                <a:spcAft>
                  <a:spcPts val="0"/>
                </a:spcAft>
                <a:buClr>
                  <a:srgbClr val="FAFAFA"/>
                </a:buClr>
                <a:buSzPts val="1700"/>
                <a:buFont typeface="Roboto"/>
                <a:buChar char="➢"/>
              </a:pPr>
              <a:r>
                <a:rPr lang="en" sz="1700">
                  <a:solidFill>
                    <a:srgbClr val="FAFAFA"/>
                  </a:solidFill>
                  <a:latin typeface="Roboto"/>
                  <a:ea typeface="Roboto"/>
                  <a:cs typeface="Roboto"/>
                  <a:sym typeface="Roboto"/>
                </a:rPr>
                <a:t>Increased supplier costs</a:t>
              </a:r>
              <a:endParaRPr sz="1700">
                <a:solidFill>
                  <a:srgbClr val="FAFAFA"/>
                </a:solidFill>
                <a:latin typeface="Roboto"/>
                <a:ea typeface="Roboto"/>
                <a:cs typeface="Roboto"/>
                <a:sym typeface="Roboto"/>
              </a:endParaRPr>
            </a:p>
          </p:txBody>
        </p:sp>
      </p:grpSp>
      <p:grpSp>
        <p:nvGrpSpPr>
          <p:cNvPr id="166" name="Google Shape;166;p21"/>
          <p:cNvGrpSpPr/>
          <p:nvPr/>
        </p:nvGrpSpPr>
        <p:grpSpPr>
          <a:xfrm>
            <a:off x="4572000" y="535824"/>
            <a:ext cx="2286000" cy="4159146"/>
            <a:chOff x="0" y="2295575"/>
            <a:chExt cx="2286000" cy="2847950"/>
          </a:xfrm>
        </p:grpSpPr>
        <p:grpSp>
          <p:nvGrpSpPr>
            <p:cNvPr id="167" name="Google Shape;167;p21"/>
            <p:cNvGrpSpPr/>
            <p:nvPr/>
          </p:nvGrpSpPr>
          <p:grpSpPr>
            <a:xfrm>
              <a:off x="0" y="2295575"/>
              <a:ext cx="2286000" cy="2847950"/>
              <a:chOff x="0" y="2295575"/>
              <a:chExt cx="2286000" cy="2847950"/>
            </a:xfrm>
          </p:grpSpPr>
          <p:sp>
            <p:nvSpPr>
              <p:cNvPr id="168" name="Google Shape;168;p21"/>
              <p:cNvSpPr/>
              <p:nvPr/>
            </p:nvSpPr>
            <p:spPr>
              <a:xfrm>
                <a:off x="0" y="2823925"/>
                <a:ext cx="2286000" cy="231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0" y="2295575"/>
                <a:ext cx="2286000" cy="537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1"/>
            <p:cNvSpPr txBox="1"/>
            <p:nvPr/>
          </p:nvSpPr>
          <p:spPr>
            <a:xfrm>
              <a:off x="0" y="2349267"/>
              <a:ext cx="2286000" cy="47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100" b="1">
                  <a:solidFill>
                    <a:srgbClr val="0C58D3"/>
                  </a:solidFill>
                  <a:latin typeface="Roboto"/>
                  <a:ea typeface="Roboto"/>
                  <a:cs typeface="Roboto"/>
                  <a:sym typeface="Roboto"/>
                </a:rPr>
                <a:t>Opportunities</a:t>
              </a:r>
              <a:endParaRPr sz="2100" b="1">
                <a:solidFill>
                  <a:srgbClr val="0C58D3"/>
                </a:solidFill>
                <a:latin typeface="Roboto"/>
                <a:ea typeface="Roboto"/>
                <a:cs typeface="Roboto"/>
                <a:sym typeface="Roboto"/>
              </a:endParaRPr>
            </a:p>
          </p:txBody>
        </p:sp>
        <p:sp>
          <p:nvSpPr>
            <p:cNvPr id="171" name="Google Shape;171;p21"/>
            <p:cNvSpPr txBox="1"/>
            <p:nvPr/>
          </p:nvSpPr>
          <p:spPr>
            <a:xfrm>
              <a:off x="0" y="2823864"/>
              <a:ext cx="2286000" cy="2319600"/>
            </a:xfrm>
            <a:prstGeom prst="rect">
              <a:avLst/>
            </a:prstGeom>
            <a:solidFill>
              <a:srgbClr val="0C58D3"/>
            </a:solid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Growth of the roastery</a:t>
              </a:r>
              <a:endParaRPr sz="1700">
                <a:solidFill>
                  <a:schemeClr val="lt1"/>
                </a:solidFill>
                <a:latin typeface="Roboto"/>
                <a:ea typeface="Roboto"/>
                <a:cs typeface="Roboto"/>
                <a:sym typeface="Roboto"/>
              </a:endParaRPr>
            </a:p>
            <a:p>
              <a:pPr marL="457200" lvl="0" indent="-336550" algn="l" rtl="0">
                <a:lnSpc>
                  <a:spcPct val="115000"/>
                </a:lnSpc>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Expansion (second shop)</a:t>
              </a:r>
              <a:endParaRPr sz="1700">
                <a:solidFill>
                  <a:schemeClr val="lt1"/>
                </a:solidFill>
                <a:latin typeface="Roboto"/>
                <a:ea typeface="Roboto"/>
                <a:cs typeface="Roboto"/>
                <a:sym typeface="Roboto"/>
              </a:endParaRPr>
            </a:p>
            <a:p>
              <a:pPr marL="457200" lvl="0" indent="-336550" algn="l" rtl="0">
                <a:lnSpc>
                  <a:spcPct val="115000"/>
                </a:lnSpc>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Increasing orders at roastery</a:t>
              </a:r>
              <a:endParaRPr sz="1700">
                <a:solidFill>
                  <a:schemeClr val="lt1"/>
                </a:solidFill>
                <a:latin typeface="Roboto"/>
                <a:ea typeface="Roboto"/>
                <a:cs typeface="Roboto"/>
                <a:sym typeface="Roboto"/>
              </a:endParaRPr>
            </a:p>
            <a:p>
              <a:pPr marL="457200" lvl="0" indent="-336550" algn="l" rtl="0">
                <a:lnSpc>
                  <a:spcPct val="115000"/>
                </a:lnSpc>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Customer relationship</a:t>
              </a:r>
              <a:endParaRPr sz="1700">
                <a:solidFill>
                  <a:schemeClr val="lt1"/>
                </a:solidFill>
                <a:latin typeface="Roboto"/>
                <a:ea typeface="Roboto"/>
                <a:cs typeface="Roboto"/>
                <a:sym typeface="Roboto"/>
              </a:endParaRPr>
            </a:p>
            <a:p>
              <a:pPr marL="457200" lvl="0" indent="-336550" algn="l" rtl="0">
                <a:lnSpc>
                  <a:spcPct val="115000"/>
                </a:lnSpc>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Brand awareness</a:t>
              </a:r>
              <a:endParaRPr sz="1700">
                <a:solidFill>
                  <a:schemeClr val="lt1"/>
                </a:solidFill>
                <a:latin typeface="Roboto"/>
                <a:ea typeface="Roboto"/>
                <a:cs typeface="Roboto"/>
                <a:sym typeface="Roboto"/>
              </a:endParaRPr>
            </a:p>
          </p:txBody>
        </p:sp>
        <p:cxnSp>
          <p:nvCxnSpPr>
            <p:cNvPr id="172" name="Google Shape;172;p21"/>
            <p:cNvCxnSpPr/>
            <p:nvPr/>
          </p:nvCxnSpPr>
          <p:spPr>
            <a:xfrm>
              <a:off x="2286000" y="2295575"/>
              <a:ext cx="0" cy="2837400"/>
            </a:xfrm>
            <a:prstGeom prst="straightConnector1">
              <a:avLst/>
            </a:prstGeom>
            <a:noFill/>
            <a:ln w="9525" cap="flat" cmpd="sng">
              <a:solidFill>
                <a:srgbClr val="D9D9D9"/>
              </a:solidFill>
              <a:prstDash val="dot"/>
              <a:round/>
              <a:headEnd type="none" w="sm" len="sm"/>
              <a:tailEnd type="none" w="sm" len="sm"/>
            </a:ln>
          </p:spPr>
        </p:cxnSp>
      </p:grpSp>
      <p:grpSp>
        <p:nvGrpSpPr>
          <p:cNvPr id="173" name="Google Shape;173;p21"/>
          <p:cNvGrpSpPr/>
          <p:nvPr/>
        </p:nvGrpSpPr>
        <p:grpSpPr>
          <a:xfrm>
            <a:off x="2286000" y="535811"/>
            <a:ext cx="2286000" cy="4159146"/>
            <a:chOff x="0" y="2295575"/>
            <a:chExt cx="2286000" cy="2847950"/>
          </a:xfrm>
        </p:grpSpPr>
        <p:grpSp>
          <p:nvGrpSpPr>
            <p:cNvPr id="174" name="Google Shape;174;p21"/>
            <p:cNvGrpSpPr/>
            <p:nvPr/>
          </p:nvGrpSpPr>
          <p:grpSpPr>
            <a:xfrm>
              <a:off x="0" y="2295575"/>
              <a:ext cx="2286000" cy="2847950"/>
              <a:chOff x="0" y="2295575"/>
              <a:chExt cx="2286000" cy="2847950"/>
            </a:xfrm>
          </p:grpSpPr>
          <p:sp>
            <p:nvSpPr>
              <p:cNvPr id="175" name="Google Shape;175;p21"/>
              <p:cNvSpPr/>
              <p:nvPr/>
            </p:nvSpPr>
            <p:spPr>
              <a:xfrm>
                <a:off x="0" y="2823925"/>
                <a:ext cx="2286000" cy="23196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0" y="2295575"/>
                <a:ext cx="2286000" cy="537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21"/>
            <p:cNvSpPr txBox="1"/>
            <p:nvPr/>
          </p:nvSpPr>
          <p:spPr>
            <a:xfrm>
              <a:off x="0" y="2349267"/>
              <a:ext cx="2286000" cy="47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100" b="1">
                  <a:solidFill>
                    <a:srgbClr val="0C58D3"/>
                  </a:solidFill>
                  <a:latin typeface="Roboto"/>
                  <a:ea typeface="Roboto"/>
                  <a:cs typeface="Roboto"/>
                  <a:sym typeface="Roboto"/>
                </a:rPr>
                <a:t>Weaknesses</a:t>
              </a:r>
              <a:endParaRPr sz="2100" b="1">
                <a:solidFill>
                  <a:srgbClr val="0C58D3"/>
                </a:solidFill>
                <a:latin typeface="Roboto"/>
                <a:ea typeface="Roboto"/>
                <a:cs typeface="Roboto"/>
                <a:sym typeface="Roboto"/>
              </a:endParaRPr>
            </a:p>
          </p:txBody>
        </p:sp>
        <p:sp>
          <p:nvSpPr>
            <p:cNvPr id="178" name="Google Shape;178;p21"/>
            <p:cNvSpPr txBox="1"/>
            <p:nvPr/>
          </p:nvSpPr>
          <p:spPr>
            <a:xfrm>
              <a:off x="0" y="2823924"/>
              <a:ext cx="2286000" cy="2319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Competitors</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Lack of risk management awareness</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Low profit margins</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Low brand awareness</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Team effort</a:t>
              </a:r>
              <a:endParaRPr sz="1800">
                <a:solidFill>
                  <a:srgbClr val="FFFFFF"/>
                </a:solidFill>
                <a:latin typeface="Roboto"/>
                <a:ea typeface="Roboto"/>
                <a:cs typeface="Roboto"/>
                <a:sym typeface="Roboto"/>
              </a:endParaRPr>
            </a:p>
          </p:txBody>
        </p:sp>
        <p:cxnSp>
          <p:nvCxnSpPr>
            <p:cNvPr id="179" name="Google Shape;179;p21"/>
            <p:cNvCxnSpPr/>
            <p:nvPr/>
          </p:nvCxnSpPr>
          <p:spPr>
            <a:xfrm>
              <a:off x="2286000" y="2295575"/>
              <a:ext cx="0" cy="2837400"/>
            </a:xfrm>
            <a:prstGeom prst="straightConnector1">
              <a:avLst/>
            </a:prstGeom>
            <a:noFill/>
            <a:ln w="9525" cap="flat" cmpd="sng">
              <a:solidFill>
                <a:srgbClr val="A1C3FA"/>
              </a:solidFill>
              <a:prstDash val="dot"/>
              <a:round/>
              <a:headEnd type="none" w="sm" len="sm"/>
              <a:tailEnd type="none" w="sm" len="sm"/>
            </a:ln>
          </p:spPr>
        </p:cxnSp>
      </p:grpSp>
      <p:grpSp>
        <p:nvGrpSpPr>
          <p:cNvPr id="180" name="Google Shape;180;p21"/>
          <p:cNvGrpSpPr/>
          <p:nvPr/>
        </p:nvGrpSpPr>
        <p:grpSpPr>
          <a:xfrm>
            <a:off x="0" y="535811"/>
            <a:ext cx="2286000" cy="4159157"/>
            <a:chOff x="0" y="2295575"/>
            <a:chExt cx="2286000" cy="2847958"/>
          </a:xfrm>
        </p:grpSpPr>
        <p:grpSp>
          <p:nvGrpSpPr>
            <p:cNvPr id="181" name="Google Shape;181;p21"/>
            <p:cNvGrpSpPr/>
            <p:nvPr/>
          </p:nvGrpSpPr>
          <p:grpSpPr>
            <a:xfrm>
              <a:off x="0" y="2295575"/>
              <a:ext cx="2286000" cy="2847950"/>
              <a:chOff x="0" y="2295575"/>
              <a:chExt cx="2286000" cy="2847950"/>
            </a:xfrm>
          </p:grpSpPr>
          <p:sp>
            <p:nvSpPr>
              <p:cNvPr id="182" name="Google Shape;182;p21"/>
              <p:cNvSpPr/>
              <p:nvPr/>
            </p:nvSpPr>
            <p:spPr>
              <a:xfrm>
                <a:off x="0" y="2823925"/>
                <a:ext cx="2286000" cy="23196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0" y="2295575"/>
                <a:ext cx="2286000" cy="537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1"/>
            <p:cNvSpPr txBox="1"/>
            <p:nvPr/>
          </p:nvSpPr>
          <p:spPr>
            <a:xfrm>
              <a:off x="0" y="2349267"/>
              <a:ext cx="2286000" cy="47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100" b="1">
                  <a:solidFill>
                    <a:srgbClr val="0C58D3"/>
                  </a:solidFill>
                  <a:latin typeface="Roboto"/>
                  <a:ea typeface="Roboto"/>
                  <a:cs typeface="Roboto"/>
                  <a:sym typeface="Roboto"/>
                </a:rPr>
                <a:t>Strengths</a:t>
              </a:r>
              <a:endParaRPr sz="2100" b="1">
                <a:solidFill>
                  <a:srgbClr val="0C58D3"/>
                </a:solidFill>
                <a:latin typeface="Roboto"/>
                <a:ea typeface="Roboto"/>
                <a:cs typeface="Roboto"/>
                <a:sym typeface="Roboto"/>
              </a:endParaRPr>
            </a:p>
          </p:txBody>
        </p:sp>
        <p:sp>
          <p:nvSpPr>
            <p:cNvPr id="185" name="Google Shape;185;p21"/>
            <p:cNvSpPr txBox="1"/>
            <p:nvPr/>
          </p:nvSpPr>
          <p:spPr>
            <a:xfrm>
              <a:off x="0" y="2823933"/>
              <a:ext cx="2286000" cy="2319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Strong community</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Years of experience</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High growth potential</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Good work culture</a:t>
              </a:r>
              <a:endParaRPr sz="18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8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800">
                <a:solidFill>
                  <a:srgbClr val="FFFFFF"/>
                </a:solidFill>
                <a:latin typeface="Roboto"/>
                <a:ea typeface="Roboto"/>
                <a:cs typeface="Roboto"/>
                <a:sym typeface="Roboto"/>
              </a:endParaRPr>
            </a:p>
          </p:txBody>
        </p:sp>
        <p:cxnSp>
          <p:nvCxnSpPr>
            <p:cNvPr id="186" name="Google Shape;186;p21"/>
            <p:cNvCxnSpPr/>
            <p:nvPr/>
          </p:nvCxnSpPr>
          <p:spPr>
            <a:xfrm>
              <a:off x="2286000" y="2295575"/>
              <a:ext cx="0" cy="2837400"/>
            </a:xfrm>
            <a:prstGeom prst="straightConnector1">
              <a:avLst/>
            </a:prstGeom>
            <a:noFill/>
            <a:ln w="9525" cap="flat" cmpd="sng">
              <a:solidFill>
                <a:srgbClr val="A1C3FA"/>
              </a:solidFill>
              <a:prstDash val="dot"/>
              <a:round/>
              <a:headEnd type="none" w="sm" len="sm"/>
              <a:tailEnd type="none" w="sm" len="sm"/>
            </a:ln>
          </p:spPr>
        </p:cxnSp>
      </p:grpSp>
    </p:spTree>
  </p:cSld>
  <p:clrMapOvr>
    <a:masterClrMapping/>
  </p:clrMapOvr>
  <p:transition spd="slow">
    <p:push dir="u"/>
  </p:transition>
</p:sld>
</file>

<file path=ppt/theme/theme1.xml><?xml version="1.0" encoding="utf-8"?>
<a:theme xmlns:a="http://schemas.openxmlformats.org/drawingml/2006/main" name="Coral">
  <a:themeElements>
    <a:clrScheme name="Coral">
      <a:dk1>
        <a:srgbClr val="0B5394"/>
      </a:dk1>
      <a:lt1>
        <a:srgbClr val="FFFFFF"/>
      </a:lt1>
      <a:dk2>
        <a:srgbClr val="5E696C"/>
      </a:dk2>
      <a:lt2>
        <a:srgbClr val="BFC7CA"/>
      </a:lt2>
      <a:accent1>
        <a:srgbClr val="0B5394"/>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2972</Words>
  <Application>Microsoft Office PowerPoint</Application>
  <PresentationFormat>On-screen Show (16:9)</PresentationFormat>
  <Paragraphs>209</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Lato</vt:lpstr>
      <vt:lpstr>Roboto</vt:lpstr>
      <vt:lpstr>Economica</vt:lpstr>
      <vt:lpstr>Playfair Display</vt:lpstr>
      <vt:lpstr>Coral</vt:lpstr>
      <vt:lpstr>PowerPoint Presentation</vt:lpstr>
      <vt:lpstr>The Team</vt:lpstr>
      <vt:lpstr>AGENDA</vt:lpstr>
      <vt:lpstr>Research Methods</vt:lpstr>
      <vt:lpstr>Coffee Shops and Cafes  </vt:lpstr>
      <vt:lpstr>Coffee Shops and Cafes (Continued)</vt:lpstr>
      <vt:lpstr>Peaks Coffee Company Overview</vt:lpstr>
      <vt:lpstr>Interviews and Site Visits</vt:lpstr>
      <vt:lpstr>SWOT Analysis </vt:lpstr>
      <vt:lpstr>Major Risks (In order of importance)</vt:lpstr>
      <vt:lpstr>Major Risks (Continued)</vt:lpstr>
      <vt:lpstr>Recommendations</vt:lpstr>
      <vt:lpstr>Lessons Learned and Insights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William Chen</cp:lastModifiedBy>
  <cp:revision>1</cp:revision>
  <dcterms:modified xsi:type="dcterms:W3CDTF">2021-11-27T21:16:17Z</dcterms:modified>
</cp:coreProperties>
</file>